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43"/>
  </p:notesMasterIdLst>
  <p:sldIdLst>
    <p:sldId id="257" r:id="rId3"/>
    <p:sldId id="259" r:id="rId4"/>
    <p:sldId id="260" r:id="rId5"/>
    <p:sldId id="262" r:id="rId6"/>
    <p:sldId id="263" r:id="rId7"/>
    <p:sldId id="264" r:id="rId8"/>
    <p:sldId id="270" r:id="rId9"/>
    <p:sldId id="271" r:id="rId10"/>
    <p:sldId id="272" r:id="rId11"/>
    <p:sldId id="273" r:id="rId12"/>
    <p:sldId id="275" r:id="rId13"/>
    <p:sldId id="277" r:id="rId14"/>
    <p:sldId id="276" r:id="rId15"/>
    <p:sldId id="278" r:id="rId16"/>
    <p:sldId id="280" r:id="rId17"/>
    <p:sldId id="279" r:id="rId18"/>
    <p:sldId id="281" r:id="rId19"/>
    <p:sldId id="282" r:id="rId20"/>
    <p:sldId id="283" r:id="rId21"/>
    <p:sldId id="284" r:id="rId22"/>
    <p:sldId id="285" r:id="rId23"/>
    <p:sldId id="287" r:id="rId24"/>
    <p:sldId id="289" r:id="rId25"/>
    <p:sldId id="290" r:id="rId26"/>
    <p:sldId id="291" r:id="rId27"/>
    <p:sldId id="292" r:id="rId28"/>
    <p:sldId id="293" r:id="rId29"/>
    <p:sldId id="294" r:id="rId30"/>
    <p:sldId id="295" r:id="rId31"/>
    <p:sldId id="296" r:id="rId32"/>
    <p:sldId id="297" r:id="rId33"/>
    <p:sldId id="266" r:id="rId34"/>
    <p:sldId id="267" r:id="rId35"/>
    <p:sldId id="298" r:id="rId36"/>
    <p:sldId id="299" r:id="rId37"/>
    <p:sldId id="300" r:id="rId38"/>
    <p:sldId id="301" r:id="rId39"/>
    <p:sldId id="302" r:id="rId40"/>
    <p:sldId id="303" r:id="rId41"/>
    <p:sldId id="28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80" autoAdjust="0"/>
  </p:normalViewPr>
  <p:slideViewPr>
    <p:cSldViewPr>
      <p:cViewPr varScale="1">
        <p:scale>
          <a:sx n="46" d="100"/>
          <a:sy n="46" d="100"/>
        </p:scale>
        <p:origin x="186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_rels/data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2647F-BF26-4098-8335-B8C629D6D2A9}" type="doc">
      <dgm:prSet loTypeId="urn:microsoft.com/office/officeart/2016/7/layout/VerticalHollowActionList" loCatId="List" qsTypeId="urn:microsoft.com/office/officeart/2005/8/quickstyle/simple4" qsCatId="simple" csTypeId="urn:microsoft.com/office/officeart/2005/8/colors/accent1_2" csCatId="accent1"/>
      <dgm:spPr/>
      <dgm:t>
        <a:bodyPr/>
        <a:lstStyle/>
        <a:p>
          <a:endParaRPr lang="en-US"/>
        </a:p>
      </dgm:t>
    </dgm:pt>
    <dgm:pt modelId="{847025CD-9090-4A0A-B148-9DCC4EFDC1E6}">
      <dgm:prSet/>
      <dgm:spPr/>
      <dgm:t>
        <a:bodyPr/>
        <a:lstStyle/>
        <a:p>
          <a:r>
            <a:rPr lang="en-US" dirty="0"/>
            <a:t>Stimulate the immune system</a:t>
          </a:r>
        </a:p>
      </dgm:t>
    </dgm:pt>
    <dgm:pt modelId="{2C0CA264-653F-4265-89A3-2952B45B6D96}" type="parTrans" cxnId="{7C8023D6-5F5A-489F-949E-E08354F20F35}">
      <dgm:prSet/>
      <dgm:spPr/>
      <dgm:t>
        <a:bodyPr/>
        <a:lstStyle/>
        <a:p>
          <a:endParaRPr lang="en-US"/>
        </a:p>
      </dgm:t>
    </dgm:pt>
    <dgm:pt modelId="{9BC7AC89-F517-43FF-8891-DE1B774895B1}" type="sibTrans" cxnId="{7C8023D6-5F5A-489F-949E-E08354F20F35}">
      <dgm:prSet/>
      <dgm:spPr/>
      <dgm:t>
        <a:bodyPr/>
        <a:lstStyle/>
        <a:p>
          <a:endParaRPr lang="en-US"/>
        </a:p>
      </dgm:t>
    </dgm:pt>
    <dgm:pt modelId="{353973E9-BCAF-4370-8A69-31F6C5553101}">
      <dgm:prSet/>
      <dgm:spPr/>
      <dgm:t>
        <a:bodyPr/>
        <a:lstStyle/>
        <a:p>
          <a:r>
            <a:rPr lang="en-US" dirty="0"/>
            <a:t>Reduce</a:t>
          </a:r>
        </a:p>
      </dgm:t>
    </dgm:pt>
    <dgm:pt modelId="{B491C1BA-7BB2-4713-BDE5-354702E21E60}" type="parTrans" cxnId="{149AA97F-8FC4-4578-B4D7-658B2FB771DA}">
      <dgm:prSet/>
      <dgm:spPr/>
      <dgm:t>
        <a:bodyPr/>
        <a:lstStyle/>
        <a:p>
          <a:endParaRPr lang="en-US"/>
        </a:p>
      </dgm:t>
    </dgm:pt>
    <dgm:pt modelId="{6FEC3FB4-2500-4154-8599-12E52158012D}" type="sibTrans" cxnId="{149AA97F-8FC4-4578-B4D7-658B2FB771DA}">
      <dgm:prSet/>
      <dgm:spPr/>
      <dgm:t>
        <a:bodyPr/>
        <a:lstStyle/>
        <a:p>
          <a:endParaRPr lang="en-US"/>
        </a:p>
      </dgm:t>
    </dgm:pt>
    <dgm:pt modelId="{9A568C3F-967C-4886-BC28-EDBEEC3A198F}">
      <dgm:prSet/>
      <dgm:spPr/>
      <dgm:t>
        <a:bodyPr/>
        <a:lstStyle/>
        <a:p>
          <a:r>
            <a:rPr lang="en-US" dirty="0"/>
            <a:t>Reduce inflammation</a:t>
          </a:r>
        </a:p>
      </dgm:t>
    </dgm:pt>
    <dgm:pt modelId="{3E09D2FD-5570-4A6B-A619-9ACF30D98A83}" type="parTrans" cxnId="{7EED5305-D436-4BF2-8F32-9A3A5E829EAB}">
      <dgm:prSet/>
      <dgm:spPr/>
      <dgm:t>
        <a:bodyPr/>
        <a:lstStyle/>
        <a:p>
          <a:endParaRPr lang="en-US"/>
        </a:p>
      </dgm:t>
    </dgm:pt>
    <dgm:pt modelId="{889F25D8-1C1F-4B54-BB77-5B4D27E16622}" type="sibTrans" cxnId="{7EED5305-D436-4BF2-8F32-9A3A5E829EAB}">
      <dgm:prSet/>
      <dgm:spPr/>
      <dgm:t>
        <a:bodyPr/>
        <a:lstStyle/>
        <a:p>
          <a:endParaRPr lang="en-US"/>
        </a:p>
      </dgm:t>
    </dgm:pt>
    <dgm:pt modelId="{12787B2C-6C7C-476D-A5BB-C5B9B2887598}">
      <dgm:prSet/>
      <dgm:spPr/>
      <dgm:t>
        <a:bodyPr/>
        <a:lstStyle/>
        <a:p>
          <a:r>
            <a:rPr lang="en-US" dirty="0"/>
            <a:t>Prevent</a:t>
          </a:r>
        </a:p>
      </dgm:t>
    </dgm:pt>
    <dgm:pt modelId="{DAB1D0EF-B597-44BE-8EF8-235BFE0CF76B}" type="parTrans" cxnId="{570CBE64-6A5D-4DB1-96E3-8A606A6A5394}">
      <dgm:prSet/>
      <dgm:spPr/>
      <dgm:t>
        <a:bodyPr/>
        <a:lstStyle/>
        <a:p>
          <a:endParaRPr lang="en-US"/>
        </a:p>
      </dgm:t>
    </dgm:pt>
    <dgm:pt modelId="{E7A04142-3B62-4DA9-BE6D-BF470327495A}" type="sibTrans" cxnId="{570CBE64-6A5D-4DB1-96E3-8A606A6A5394}">
      <dgm:prSet/>
      <dgm:spPr/>
      <dgm:t>
        <a:bodyPr/>
        <a:lstStyle/>
        <a:p>
          <a:endParaRPr lang="en-US"/>
        </a:p>
      </dgm:t>
    </dgm:pt>
    <dgm:pt modelId="{A80AD340-6110-47DD-97F6-65D5B626A080}">
      <dgm:prSet/>
      <dgm:spPr/>
      <dgm:t>
        <a:bodyPr/>
        <a:lstStyle/>
        <a:p>
          <a:r>
            <a:rPr lang="en-US" dirty="0"/>
            <a:t>Prevent DNA damage and help with DNA repair</a:t>
          </a:r>
        </a:p>
      </dgm:t>
    </dgm:pt>
    <dgm:pt modelId="{90A8E9F9-D20E-4B87-8B0D-4570C7969675}" type="parTrans" cxnId="{045BC721-F41C-43A1-AFB7-206BED2C8B1A}">
      <dgm:prSet/>
      <dgm:spPr/>
      <dgm:t>
        <a:bodyPr/>
        <a:lstStyle/>
        <a:p>
          <a:endParaRPr lang="en-US"/>
        </a:p>
      </dgm:t>
    </dgm:pt>
    <dgm:pt modelId="{61A7413E-24C7-4FEC-B92C-F5EB8FDD003A}" type="sibTrans" cxnId="{045BC721-F41C-43A1-AFB7-206BED2C8B1A}">
      <dgm:prSet/>
      <dgm:spPr/>
      <dgm:t>
        <a:bodyPr/>
        <a:lstStyle/>
        <a:p>
          <a:endParaRPr lang="en-US"/>
        </a:p>
      </dgm:t>
    </dgm:pt>
    <dgm:pt modelId="{85DA9B08-50B6-4232-A4EE-0B799E098E2B}">
      <dgm:prSet/>
      <dgm:spPr/>
      <dgm:t>
        <a:bodyPr/>
        <a:lstStyle/>
        <a:p>
          <a:r>
            <a:rPr lang="en-US" dirty="0"/>
            <a:t>Rate</a:t>
          </a:r>
        </a:p>
      </dgm:t>
    </dgm:pt>
    <dgm:pt modelId="{5B3954A9-636F-407B-B4AF-29A1E83EE8F5}" type="parTrans" cxnId="{90606E5D-F432-4066-8646-495D2F4AD2B1}">
      <dgm:prSet/>
      <dgm:spPr/>
      <dgm:t>
        <a:bodyPr/>
        <a:lstStyle/>
        <a:p>
          <a:endParaRPr lang="en-US"/>
        </a:p>
      </dgm:t>
    </dgm:pt>
    <dgm:pt modelId="{60714D35-067B-47B6-936B-6BFC53A866B4}" type="sibTrans" cxnId="{90606E5D-F432-4066-8646-495D2F4AD2B1}">
      <dgm:prSet/>
      <dgm:spPr/>
      <dgm:t>
        <a:bodyPr/>
        <a:lstStyle/>
        <a:p>
          <a:endParaRPr lang="en-US"/>
        </a:p>
      </dgm:t>
    </dgm:pt>
    <dgm:pt modelId="{CF2FCA9D-A6CF-4718-A8CD-FF2B4605800D}">
      <dgm:prSet/>
      <dgm:spPr/>
      <dgm:t>
        <a:bodyPr/>
        <a:lstStyle/>
        <a:p>
          <a:r>
            <a:rPr lang="en-US" dirty="0"/>
            <a:t>Slow rate of cancer cells</a:t>
          </a:r>
        </a:p>
      </dgm:t>
    </dgm:pt>
    <dgm:pt modelId="{530A47E6-37C7-45FC-BF5C-8A68656950F8}" type="parTrans" cxnId="{55D640C0-AC48-4C5A-8BD2-E47F1C6FC3E1}">
      <dgm:prSet/>
      <dgm:spPr/>
      <dgm:t>
        <a:bodyPr/>
        <a:lstStyle/>
        <a:p>
          <a:endParaRPr lang="en-US"/>
        </a:p>
      </dgm:t>
    </dgm:pt>
    <dgm:pt modelId="{C4AD2CF9-1C4C-47FF-AC5D-99C4169694DE}" type="sibTrans" cxnId="{55D640C0-AC48-4C5A-8BD2-E47F1C6FC3E1}">
      <dgm:prSet/>
      <dgm:spPr/>
      <dgm:t>
        <a:bodyPr/>
        <a:lstStyle/>
        <a:p>
          <a:endParaRPr lang="en-US"/>
        </a:p>
      </dgm:t>
    </dgm:pt>
    <dgm:pt modelId="{E7637C30-A01B-4666-AD11-977A7603A7EE}">
      <dgm:prSet/>
      <dgm:spPr/>
      <dgm:t>
        <a:bodyPr/>
        <a:lstStyle/>
        <a:p>
          <a:r>
            <a:rPr lang="en-US" dirty="0"/>
            <a:t>Help</a:t>
          </a:r>
        </a:p>
      </dgm:t>
    </dgm:pt>
    <dgm:pt modelId="{695424B4-D14A-44B5-A57D-D198349468DB}" type="parTrans" cxnId="{52A652B6-2388-462C-8D79-E7F0C93611EC}">
      <dgm:prSet/>
      <dgm:spPr/>
      <dgm:t>
        <a:bodyPr/>
        <a:lstStyle/>
        <a:p>
          <a:endParaRPr lang="en-US"/>
        </a:p>
      </dgm:t>
    </dgm:pt>
    <dgm:pt modelId="{FEB0D11B-ACC2-403D-BF00-4D1BFC628A29}" type="sibTrans" cxnId="{52A652B6-2388-462C-8D79-E7F0C93611EC}">
      <dgm:prSet/>
      <dgm:spPr/>
      <dgm:t>
        <a:bodyPr/>
        <a:lstStyle/>
        <a:p>
          <a:endParaRPr lang="en-US"/>
        </a:p>
      </dgm:t>
    </dgm:pt>
    <dgm:pt modelId="{BFC71C37-3A9B-47CD-A535-3C84A4A83DE8}">
      <dgm:prSet/>
      <dgm:spPr/>
      <dgm:t>
        <a:bodyPr/>
        <a:lstStyle/>
        <a:p>
          <a:r>
            <a:rPr lang="en-US" dirty="0"/>
            <a:t>Help regulate hormones</a:t>
          </a:r>
        </a:p>
      </dgm:t>
    </dgm:pt>
    <dgm:pt modelId="{E897A6A4-260E-4C5A-B4EA-04CEF82F5953}" type="parTrans" cxnId="{3FAC8B38-752D-42DF-8B46-C47D9206D928}">
      <dgm:prSet/>
      <dgm:spPr/>
      <dgm:t>
        <a:bodyPr/>
        <a:lstStyle/>
        <a:p>
          <a:endParaRPr lang="en-US"/>
        </a:p>
      </dgm:t>
    </dgm:pt>
    <dgm:pt modelId="{67718810-5D4D-452D-900C-AD26E97595CD}" type="sibTrans" cxnId="{3FAC8B38-752D-42DF-8B46-C47D9206D928}">
      <dgm:prSet/>
      <dgm:spPr/>
      <dgm:t>
        <a:bodyPr/>
        <a:lstStyle/>
        <a:p>
          <a:endParaRPr lang="en-US"/>
        </a:p>
      </dgm:t>
    </dgm:pt>
    <dgm:pt modelId="{28209828-A96C-4754-AFE7-FF1E8DFECEE4}">
      <dgm:prSet/>
      <dgm:spPr/>
      <dgm:t>
        <a:bodyPr/>
        <a:lstStyle/>
        <a:p>
          <a:r>
            <a:rPr lang="en-US" dirty="0"/>
            <a:t>Stimulate</a:t>
          </a:r>
        </a:p>
      </dgm:t>
    </dgm:pt>
    <dgm:pt modelId="{8F2436F8-973B-404E-9424-1E43243E93E0}" type="sibTrans" cxnId="{87E17596-1C23-428D-BAF4-D7B0F03E2FFD}">
      <dgm:prSet/>
      <dgm:spPr/>
      <dgm:t>
        <a:bodyPr/>
        <a:lstStyle/>
        <a:p>
          <a:endParaRPr lang="en-US"/>
        </a:p>
      </dgm:t>
    </dgm:pt>
    <dgm:pt modelId="{A8A83D42-870D-49D9-9021-A6E265F694AB}" type="parTrans" cxnId="{87E17596-1C23-428D-BAF4-D7B0F03E2FFD}">
      <dgm:prSet/>
      <dgm:spPr/>
      <dgm:t>
        <a:bodyPr/>
        <a:lstStyle/>
        <a:p>
          <a:endParaRPr lang="en-US"/>
        </a:p>
      </dgm:t>
    </dgm:pt>
    <dgm:pt modelId="{905B7349-8B8A-42F3-9793-B96F69C7CC62}" type="pres">
      <dgm:prSet presAssocID="{B4B2647F-BF26-4098-8335-B8C629D6D2A9}" presName="Name0" presStyleCnt="0">
        <dgm:presLayoutVars>
          <dgm:dir/>
          <dgm:animLvl val="lvl"/>
          <dgm:resizeHandles val="exact"/>
        </dgm:presLayoutVars>
      </dgm:prSet>
      <dgm:spPr/>
    </dgm:pt>
    <dgm:pt modelId="{455E9415-DB64-447E-BE5B-4C62CD541542}" type="pres">
      <dgm:prSet presAssocID="{28209828-A96C-4754-AFE7-FF1E8DFECEE4}" presName="linNode" presStyleCnt="0"/>
      <dgm:spPr/>
    </dgm:pt>
    <dgm:pt modelId="{252A2183-E3D0-4C35-A3CE-C026E1A7B9CA}" type="pres">
      <dgm:prSet presAssocID="{28209828-A96C-4754-AFE7-FF1E8DFECEE4}" presName="parentText" presStyleLbl="solidFgAcc1" presStyleIdx="0" presStyleCnt="5">
        <dgm:presLayoutVars>
          <dgm:chMax val="1"/>
          <dgm:bulletEnabled/>
        </dgm:presLayoutVars>
      </dgm:prSet>
      <dgm:spPr/>
    </dgm:pt>
    <dgm:pt modelId="{00A447BD-9676-4E13-9E30-1CB04997D88E}" type="pres">
      <dgm:prSet presAssocID="{28209828-A96C-4754-AFE7-FF1E8DFECEE4}" presName="descendantText" presStyleLbl="alignNode1" presStyleIdx="0" presStyleCnt="5">
        <dgm:presLayoutVars>
          <dgm:bulletEnabled/>
        </dgm:presLayoutVars>
      </dgm:prSet>
      <dgm:spPr/>
    </dgm:pt>
    <dgm:pt modelId="{2221F15C-5E01-40A9-BF8A-2E34E024443D}" type="pres">
      <dgm:prSet presAssocID="{8F2436F8-973B-404E-9424-1E43243E93E0}" presName="sp" presStyleCnt="0"/>
      <dgm:spPr/>
    </dgm:pt>
    <dgm:pt modelId="{802A9BCC-1272-480A-8749-F01BAB6F719E}" type="pres">
      <dgm:prSet presAssocID="{353973E9-BCAF-4370-8A69-31F6C5553101}" presName="linNode" presStyleCnt="0"/>
      <dgm:spPr/>
    </dgm:pt>
    <dgm:pt modelId="{9C283E4E-C4D8-4CBE-AB88-9793D1BD8986}" type="pres">
      <dgm:prSet presAssocID="{353973E9-BCAF-4370-8A69-31F6C5553101}" presName="parentText" presStyleLbl="solidFgAcc1" presStyleIdx="1" presStyleCnt="5">
        <dgm:presLayoutVars>
          <dgm:chMax val="1"/>
          <dgm:bulletEnabled/>
        </dgm:presLayoutVars>
      </dgm:prSet>
      <dgm:spPr/>
    </dgm:pt>
    <dgm:pt modelId="{4C57D854-9904-402C-BCB1-015232477C7A}" type="pres">
      <dgm:prSet presAssocID="{353973E9-BCAF-4370-8A69-31F6C5553101}" presName="descendantText" presStyleLbl="alignNode1" presStyleIdx="1" presStyleCnt="5">
        <dgm:presLayoutVars>
          <dgm:bulletEnabled/>
        </dgm:presLayoutVars>
      </dgm:prSet>
      <dgm:spPr/>
    </dgm:pt>
    <dgm:pt modelId="{B58A5DEA-E7D9-4014-91AE-046B2E54D67E}" type="pres">
      <dgm:prSet presAssocID="{6FEC3FB4-2500-4154-8599-12E52158012D}" presName="sp" presStyleCnt="0"/>
      <dgm:spPr/>
    </dgm:pt>
    <dgm:pt modelId="{E7262DDE-C82C-44DF-92B9-924CECAC176A}" type="pres">
      <dgm:prSet presAssocID="{12787B2C-6C7C-476D-A5BB-C5B9B2887598}" presName="linNode" presStyleCnt="0"/>
      <dgm:spPr/>
    </dgm:pt>
    <dgm:pt modelId="{AAA4D2BF-5E3E-41DB-80EA-C11D1537DE59}" type="pres">
      <dgm:prSet presAssocID="{12787B2C-6C7C-476D-A5BB-C5B9B2887598}" presName="parentText" presStyleLbl="solidFgAcc1" presStyleIdx="2" presStyleCnt="5">
        <dgm:presLayoutVars>
          <dgm:chMax val="1"/>
          <dgm:bulletEnabled/>
        </dgm:presLayoutVars>
      </dgm:prSet>
      <dgm:spPr/>
    </dgm:pt>
    <dgm:pt modelId="{24C8458D-58BC-4FBC-8BC2-618B107F2B7A}" type="pres">
      <dgm:prSet presAssocID="{12787B2C-6C7C-476D-A5BB-C5B9B2887598}" presName="descendantText" presStyleLbl="alignNode1" presStyleIdx="2" presStyleCnt="5">
        <dgm:presLayoutVars>
          <dgm:bulletEnabled/>
        </dgm:presLayoutVars>
      </dgm:prSet>
      <dgm:spPr/>
    </dgm:pt>
    <dgm:pt modelId="{03F34B63-137B-4F66-8C8B-1CF624741E96}" type="pres">
      <dgm:prSet presAssocID="{E7A04142-3B62-4DA9-BE6D-BF470327495A}" presName="sp" presStyleCnt="0"/>
      <dgm:spPr/>
    </dgm:pt>
    <dgm:pt modelId="{E87B3039-5C3B-4482-A6F2-F2962A94C9FE}" type="pres">
      <dgm:prSet presAssocID="{85DA9B08-50B6-4232-A4EE-0B799E098E2B}" presName="linNode" presStyleCnt="0"/>
      <dgm:spPr/>
    </dgm:pt>
    <dgm:pt modelId="{6652EFCC-A901-47D2-BC05-5005C0FFBD60}" type="pres">
      <dgm:prSet presAssocID="{85DA9B08-50B6-4232-A4EE-0B799E098E2B}" presName="parentText" presStyleLbl="solidFgAcc1" presStyleIdx="3" presStyleCnt="5">
        <dgm:presLayoutVars>
          <dgm:chMax val="1"/>
          <dgm:bulletEnabled/>
        </dgm:presLayoutVars>
      </dgm:prSet>
      <dgm:spPr/>
    </dgm:pt>
    <dgm:pt modelId="{F6CE0C3C-A107-4B7B-A433-6DBDA60399D7}" type="pres">
      <dgm:prSet presAssocID="{85DA9B08-50B6-4232-A4EE-0B799E098E2B}" presName="descendantText" presStyleLbl="alignNode1" presStyleIdx="3" presStyleCnt="5">
        <dgm:presLayoutVars>
          <dgm:bulletEnabled/>
        </dgm:presLayoutVars>
      </dgm:prSet>
      <dgm:spPr/>
    </dgm:pt>
    <dgm:pt modelId="{07C36538-DB87-4DCE-A129-A81FDDF2E085}" type="pres">
      <dgm:prSet presAssocID="{60714D35-067B-47B6-936B-6BFC53A866B4}" presName="sp" presStyleCnt="0"/>
      <dgm:spPr/>
    </dgm:pt>
    <dgm:pt modelId="{1EEB6836-7658-4C9E-9E11-7FB2C89F36AC}" type="pres">
      <dgm:prSet presAssocID="{E7637C30-A01B-4666-AD11-977A7603A7EE}" presName="linNode" presStyleCnt="0"/>
      <dgm:spPr/>
    </dgm:pt>
    <dgm:pt modelId="{2CE8C359-F2DC-4512-A90D-A5AC0409CA8A}" type="pres">
      <dgm:prSet presAssocID="{E7637C30-A01B-4666-AD11-977A7603A7EE}" presName="parentText" presStyleLbl="solidFgAcc1" presStyleIdx="4" presStyleCnt="5">
        <dgm:presLayoutVars>
          <dgm:chMax val="1"/>
          <dgm:bulletEnabled/>
        </dgm:presLayoutVars>
      </dgm:prSet>
      <dgm:spPr/>
    </dgm:pt>
    <dgm:pt modelId="{10BD0B48-5DEE-47EE-AA07-EB70B805EE39}" type="pres">
      <dgm:prSet presAssocID="{E7637C30-A01B-4666-AD11-977A7603A7EE}" presName="descendantText" presStyleLbl="alignNode1" presStyleIdx="4" presStyleCnt="5">
        <dgm:presLayoutVars>
          <dgm:bulletEnabled/>
        </dgm:presLayoutVars>
      </dgm:prSet>
      <dgm:spPr/>
    </dgm:pt>
  </dgm:ptLst>
  <dgm:cxnLst>
    <dgm:cxn modelId="{7EED5305-D436-4BF2-8F32-9A3A5E829EAB}" srcId="{353973E9-BCAF-4370-8A69-31F6C5553101}" destId="{9A568C3F-967C-4886-BC28-EDBEEC3A198F}" srcOrd="0" destOrd="0" parTransId="{3E09D2FD-5570-4A6B-A619-9ACF30D98A83}" sibTransId="{889F25D8-1C1F-4B54-BB77-5B4D27E16622}"/>
    <dgm:cxn modelId="{432FDD12-9B99-4D23-B979-F2EF1E9A035C}" type="presOf" srcId="{847025CD-9090-4A0A-B148-9DCC4EFDC1E6}" destId="{00A447BD-9676-4E13-9E30-1CB04997D88E}" srcOrd="0" destOrd="0" presId="urn:microsoft.com/office/officeart/2016/7/layout/VerticalHollowActionList"/>
    <dgm:cxn modelId="{C57CE31E-D41A-42D7-BAB8-6651F9EA486A}" type="presOf" srcId="{CF2FCA9D-A6CF-4718-A8CD-FF2B4605800D}" destId="{F6CE0C3C-A107-4B7B-A433-6DBDA60399D7}" srcOrd="0" destOrd="0" presId="urn:microsoft.com/office/officeart/2016/7/layout/VerticalHollowActionList"/>
    <dgm:cxn modelId="{045BC721-F41C-43A1-AFB7-206BED2C8B1A}" srcId="{12787B2C-6C7C-476D-A5BB-C5B9B2887598}" destId="{A80AD340-6110-47DD-97F6-65D5B626A080}" srcOrd="0" destOrd="0" parTransId="{90A8E9F9-D20E-4B87-8B0D-4570C7969675}" sibTransId="{61A7413E-24C7-4FEC-B92C-F5EB8FDD003A}"/>
    <dgm:cxn modelId="{224A5B22-AD15-4D0E-9747-BBADD1414295}" type="presOf" srcId="{A80AD340-6110-47DD-97F6-65D5B626A080}" destId="{24C8458D-58BC-4FBC-8BC2-618B107F2B7A}" srcOrd="0" destOrd="0" presId="urn:microsoft.com/office/officeart/2016/7/layout/VerticalHollowActionList"/>
    <dgm:cxn modelId="{F053A827-FB21-40D5-A3A6-167EB324341D}" type="presOf" srcId="{353973E9-BCAF-4370-8A69-31F6C5553101}" destId="{9C283E4E-C4D8-4CBE-AB88-9793D1BD8986}" srcOrd="0" destOrd="0" presId="urn:microsoft.com/office/officeart/2016/7/layout/VerticalHollowActionList"/>
    <dgm:cxn modelId="{A3A1AB29-73B2-47A8-A5B4-A4DFD6AA3712}" type="presOf" srcId="{9A568C3F-967C-4886-BC28-EDBEEC3A198F}" destId="{4C57D854-9904-402C-BCB1-015232477C7A}" srcOrd="0" destOrd="0" presId="urn:microsoft.com/office/officeart/2016/7/layout/VerticalHollowActionList"/>
    <dgm:cxn modelId="{C4E29B32-5F64-4A97-8745-4877C9932B51}" type="presOf" srcId="{12787B2C-6C7C-476D-A5BB-C5B9B2887598}" destId="{AAA4D2BF-5E3E-41DB-80EA-C11D1537DE59}" srcOrd="0" destOrd="0" presId="urn:microsoft.com/office/officeart/2016/7/layout/VerticalHollowActionList"/>
    <dgm:cxn modelId="{3FAC8B38-752D-42DF-8B46-C47D9206D928}" srcId="{E7637C30-A01B-4666-AD11-977A7603A7EE}" destId="{BFC71C37-3A9B-47CD-A535-3C84A4A83DE8}" srcOrd="0" destOrd="0" parTransId="{E897A6A4-260E-4C5A-B4EA-04CEF82F5953}" sibTransId="{67718810-5D4D-452D-900C-AD26E97595CD}"/>
    <dgm:cxn modelId="{90606E5D-F432-4066-8646-495D2F4AD2B1}" srcId="{B4B2647F-BF26-4098-8335-B8C629D6D2A9}" destId="{85DA9B08-50B6-4232-A4EE-0B799E098E2B}" srcOrd="3" destOrd="0" parTransId="{5B3954A9-636F-407B-B4AF-29A1E83EE8F5}" sibTransId="{60714D35-067B-47B6-936B-6BFC53A866B4}"/>
    <dgm:cxn modelId="{570CBE64-6A5D-4DB1-96E3-8A606A6A5394}" srcId="{B4B2647F-BF26-4098-8335-B8C629D6D2A9}" destId="{12787B2C-6C7C-476D-A5BB-C5B9B2887598}" srcOrd="2" destOrd="0" parTransId="{DAB1D0EF-B597-44BE-8EF8-235BFE0CF76B}" sibTransId="{E7A04142-3B62-4DA9-BE6D-BF470327495A}"/>
    <dgm:cxn modelId="{FF242E69-6304-4AE7-A78F-E87F66DEE76E}" type="presOf" srcId="{85DA9B08-50B6-4232-A4EE-0B799E098E2B}" destId="{6652EFCC-A901-47D2-BC05-5005C0FFBD60}" srcOrd="0" destOrd="0" presId="urn:microsoft.com/office/officeart/2016/7/layout/VerticalHollowActionList"/>
    <dgm:cxn modelId="{00AA976B-125E-433E-89E6-6DEF2DDEC6B9}" type="presOf" srcId="{E7637C30-A01B-4666-AD11-977A7603A7EE}" destId="{2CE8C359-F2DC-4512-A90D-A5AC0409CA8A}" srcOrd="0" destOrd="0" presId="urn:microsoft.com/office/officeart/2016/7/layout/VerticalHollowActionList"/>
    <dgm:cxn modelId="{59FC5D52-D8B8-4E75-B44E-A84F50078BEC}" type="presOf" srcId="{BFC71C37-3A9B-47CD-A535-3C84A4A83DE8}" destId="{10BD0B48-5DEE-47EE-AA07-EB70B805EE39}" srcOrd="0" destOrd="0" presId="urn:microsoft.com/office/officeart/2016/7/layout/VerticalHollowActionList"/>
    <dgm:cxn modelId="{149AA97F-8FC4-4578-B4D7-658B2FB771DA}" srcId="{B4B2647F-BF26-4098-8335-B8C629D6D2A9}" destId="{353973E9-BCAF-4370-8A69-31F6C5553101}" srcOrd="1" destOrd="0" parTransId="{B491C1BA-7BB2-4713-BDE5-354702E21E60}" sibTransId="{6FEC3FB4-2500-4154-8599-12E52158012D}"/>
    <dgm:cxn modelId="{68609191-C0BE-4EB7-B107-BB2A6496F3B1}" type="presOf" srcId="{28209828-A96C-4754-AFE7-FF1E8DFECEE4}" destId="{252A2183-E3D0-4C35-A3CE-C026E1A7B9CA}" srcOrd="0" destOrd="0" presId="urn:microsoft.com/office/officeart/2016/7/layout/VerticalHollowActionList"/>
    <dgm:cxn modelId="{9BC70594-EFBC-4A83-8F78-F447787339BC}" type="presOf" srcId="{B4B2647F-BF26-4098-8335-B8C629D6D2A9}" destId="{905B7349-8B8A-42F3-9793-B96F69C7CC62}" srcOrd="0" destOrd="0" presId="urn:microsoft.com/office/officeart/2016/7/layout/VerticalHollowActionList"/>
    <dgm:cxn modelId="{87E17596-1C23-428D-BAF4-D7B0F03E2FFD}" srcId="{B4B2647F-BF26-4098-8335-B8C629D6D2A9}" destId="{28209828-A96C-4754-AFE7-FF1E8DFECEE4}" srcOrd="0" destOrd="0" parTransId="{A8A83D42-870D-49D9-9021-A6E265F694AB}" sibTransId="{8F2436F8-973B-404E-9424-1E43243E93E0}"/>
    <dgm:cxn modelId="{52A652B6-2388-462C-8D79-E7F0C93611EC}" srcId="{B4B2647F-BF26-4098-8335-B8C629D6D2A9}" destId="{E7637C30-A01B-4666-AD11-977A7603A7EE}" srcOrd="4" destOrd="0" parTransId="{695424B4-D14A-44B5-A57D-D198349468DB}" sibTransId="{FEB0D11B-ACC2-403D-BF00-4D1BFC628A29}"/>
    <dgm:cxn modelId="{55D640C0-AC48-4C5A-8BD2-E47F1C6FC3E1}" srcId="{85DA9B08-50B6-4232-A4EE-0B799E098E2B}" destId="{CF2FCA9D-A6CF-4718-A8CD-FF2B4605800D}" srcOrd="0" destOrd="0" parTransId="{530A47E6-37C7-45FC-BF5C-8A68656950F8}" sibTransId="{C4AD2CF9-1C4C-47FF-AC5D-99C4169694DE}"/>
    <dgm:cxn modelId="{7C8023D6-5F5A-489F-949E-E08354F20F35}" srcId="{28209828-A96C-4754-AFE7-FF1E8DFECEE4}" destId="{847025CD-9090-4A0A-B148-9DCC4EFDC1E6}" srcOrd="0" destOrd="0" parTransId="{2C0CA264-653F-4265-89A3-2952B45B6D96}" sibTransId="{9BC7AC89-F517-43FF-8891-DE1B774895B1}"/>
    <dgm:cxn modelId="{0DA0FA64-0BE1-4D3D-8ABE-FA90D49EF3C7}" type="presParOf" srcId="{905B7349-8B8A-42F3-9793-B96F69C7CC62}" destId="{455E9415-DB64-447E-BE5B-4C62CD541542}" srcOrd="0" destOrd="0" presId="urn:microsoft.com/office/officeart/2016/7/layout/VerticalHollowActionList"/>
    <dgm:cxn modelId="{1397D89E-018E-4E8A-94E9-26B40F162E62}" type="presParOf" srcId="{455E9415-DB64-447E-BE5B-4C62CD541542}" destId="{252A2183-E3D0-4C35-A3CE-C026E1A7B9CA}" srcOrd="0" destOrd="0" presId="urn:microsoft.com/office/officeart/2016/7/layout/VerticalHollowActionList"/>
    <dgm:cxn modelId="{B7DB91EA-DF61-45E2-AE3C-F06B82EE249D}" type="presParOf" srcId="{455E9415-DB64-447E-BE5B-4C62CD541542}" destId="{00A447BD-9676-4E13-9E30-1CB04997D88E}" srcOrd="1" destOrd="0" presId="urn:microsoft.com/office/officeart/2016/7/layout/VerticalHollowActionList"/>
    <dgm:cxn modelId="{E08ACEA6-3FF9-4ED3-970B-F1F0C841EF87}" type="presParOf" srcId="{905B7349-8B8A-42F3-9793-B96F69C7CC62}" destId="{2221F15C-5E01-40A9-BF8A-2E34E024443D}" srcOrd="1" destOrd="0" presId="urn:microsoft.com/office/officeart/2016/7/layout/VerticalHollowActionList"/>
    <dgm:cxn modelId="{9864536C-3BE8-4410-8524-49842A5B9929}" type="presParOf" srcId="{905B7349-8B8A-42F3-9793-B96F69C7CC62}" destId="{802A9BCC-1272-480A-8749-F01BAB6F719E}" srcOrd="2" destOrd="0" presId="urn:microsoft.com/office/officeart/2016/7/layout/VerticalHollowActionList"/>
    <dgm:cxn modelId="{D2147FD8-AAA1-48F9-925F-ECA12DFE9EB6}" type="presParOf" srcId="{802A9BCC-1272-480A-8749-F01BAB6F719E}" destId="{9C283E4E-C4D8-4CBE-AB88-9793D1BD8986}" srcOrd="0" destOrd="0" presId="urn:microsoft.com/office/officeart/2016/7/layout/VerticalHollowActionList"/>
    <dgm:cxn modelId="{C270126A-C903-4D8A-9FB7-94BBE0573F1B}" type="presParOf" srcId="{802A9BCC-1272-480A-8749-F01BAB6F719E}" destId="{4C57D854-9904-402C-BCB1-015232477C7A}" srcOrd="1" destOrd="0" presId="urn:microsoft.com/office/officeart/2016/7/layout/VerticalHollowActionList"/>
    <dgm:cxn modelId="{C2E882F9-5674-46D9-A9E5-7A56A2E68D9C}" type="presParOf" srcId="{905B7349-8B8A-42F3-9793-B96F69C7CC62}" destId="{B58A5DEA-E7D9-4014-91AE-046B2E54D67E}" srcOrd="3" destOrd="0" presId="urn:microsoft.com/office/officeart/2016/7/layout/VerticalHollowActionList"/>
    <dgm:cxn modelId="{F6056286-D40E-4247-B01C-AC5B47427C0D}" type="presParOf" srcId="{905B7349-8B8A-42F3-9793-B96F69C7CC62}" destId="{E7262DDE-C82C-44DF-92B9-924CECAC176A}" srcOrd="4" destOrd="0" presId="urn:microsoft.com/office/officeart/2016/7/layout/VerticalHollowActionList"/>
    <dgm:cxn modelId="{7F798DCC-FDB6-4069-8319-9528853DA2C5}" type="presParOf" srcId="{E7262DDE-C82C-44DF-92B9-924CECAC176A}" destId="{AAA4D2BF-5E3E-41DB-80EA-C11D1537DE59}" srcOrd="0" destOrd="0" presId="urn:microsoft.com/office/officeart/2016/7/layout/VerticalHollowActionList"/>
    <dgm:cxn modelId="{89B5486A-8EB3-4DE8-8DD7-B0D883445E92}" type="presParOf" srcId="{E7262DDE-C82C-44DF-92B9-924CECAC176A}" destId="{24C8458D-58BC-4FBC-8BC2-618B107F2B7A}" srcOrd="1" destOrd="0" presId="urn:microsoft.com/office/officeart/2016/7/layout/VerticalHollowActionList"/>
    <dgm:cxn modelId="{7CFDA762-B68C-41FF-BC25-52D6DA168A8C}" type="presParOf" srcId="{905B7349-8B8A-42F3-9793-B96F69C7CC62}" destId="{03F34B63-137B-4F66-8C8B-1CF624741E96}" srcOrd="5" destOrd="0" presId="urn:microsoft.com/office/officeart/2016/7/layout/VerticalHollowActionList"/>
    <dgm:cxn modelId="{AD1DE1BE-713C-432A-A370-E8344BFF5295}" type="presParOf" srcId="{905B7349-8B8A-42F3-9793-B96F69C7CC62}" destId="{E87B3039-5C3B-4482-A6F2-F2962A94C9FE}" srcOrd="6" destOrd="0" presId="urn:microsoft.com/office/officeart/2016/7/layout/VerticalHollowActionList"/>
    <dgm:cxn modelId="{89BE28A9-6086-4C0C-9958-29BBE4328211}" type="presParOf" srcId="{E87B3039-5C3B-4482-A6F2-F2962A94C9FE}" destId="{6652EFCC-A901-47D2-BC05-5005C0FFBD60}" srcOrd="0" destOrd="0" presId="urn:microsoft.com/office/officeart/2016/7/layout/VerticalHollowActionList"/>
    <dgm:cxn modelId="{4B3706AC-5EA5-4A0F-93A8-0DDFE49F2E72}" type="presParOf" srcId="{E87B3039-5C3B-4482-A6F2-F2962A94C9FE}" destId="{F6CE0C3C-A107-4B7B-A433-6DBDA60399D7}" srcOrd="1" destOrd="0" presId="urn:microsoft.com/office/officeart/2016/7/layout/VerticalHollowActionList"/>
    <dgm:cxn modelId="{02A727E0-16AA-4FC3-91EE-E456050F8184}" type="presParOf" srcId="{905B7349-8B8A-42F3-9793-B96F69C7CC62}" destId="{07C36538-DB87-4DCE-A129-A81FDDF2E085}" srcOrd="7" destOrd="0" presId="urn:microsoft.com/office/officeart/2016/7/layout/VerticalHollowActionList"/>
    <dgm:cxn modelId="{775444A7-6507-475A-BBA7-87FBFDDA3A92}" type="presParOf" srcId="{905B7349-8B8A-42F3-9793-B96F69C7CC62}" destId="{1EEB6836-7658-4C9E-9E11-7FB2C89F36AC}" srcOrd="8" destOrd="0" presId="urn:microsoft.com/office/officeart/2016/7/layout/VerticalHollowActionList"/>
    <dgm:cxn modelId="{51E17D63-C696-425E-8785-BE925DCB935C}" type="presParOf" srcId="{1EEB6836-7658-4C9E-9E11-7FB2C89F36AC}" destId="{2CE8C359-F2DC-4512-A90D-A5AC0409CA8A}" srcOrd="0" destOrd="0" presId="urn:microsoft.com/office/officeart/2016/7/layout/VerticalHollowActionList"/>
    <dgm:cxn modelId="{D0B44A13-F56E-4292-B3B4-58C23D6A2619}" type="presParOf" srcId="{1EEB6836-7658-4C9E-9E11-7FB2C89F36AC}" destId="{10BD0B48-5DEE-47EE-AA07-EB70B805EE3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143B80-2A55-4259-94E5-DFF9212048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D9209D-16AD-4578-B8D7-8BA5E940703A}">
      <dgm:prSet/>
      <dgm:spPr/>
      <dgm:t>
        <a:bodyPr/>
        <a:lstStyle/>
        <a:p>
          <a:r>
            <a:rPr lang="en-US" b="0" i="0" dirty="0"/>
            <a:t>Ask your dietitian to help you create a nutritious, balanced eating plan.</a:t>
          </a:r>
          <a:endParaRPr lang="en-US" dirty="0"/>
        </a:p>
      </dgm:t>
    </dgm:pt>
    <dgm:pt modelId="{F619F534-D738-43D9-8078-126982403758}" type="parTrans" cxnId="{0786EBDC-B16D-4E5D-AC21-F4B3199DBED7}">
      <dgm:prSet/>
      <dgm:spPr/>
      <dgm:t>
        <a:bodyPr/>
        <a:lstStyle/>
        <a:p>
          <a:endParaRPr lang="en-US"/>
        </a:p>
      </dgm:t>
    </dgm:pt>
    <dgm:pt modelId="{425054F6-014E-42F3-880A-5C5FD6B94EA8}" type="sibTrans" cxnId="{0786EBDC-B16D-4E5D-AC21-F4B3199DBED7}">
      <dgm:prSet/>
      <dgm:spPr/>
      <dgm:t>
        <a:bodyPr/>
        <a:lstStyle/>
        <a:p>
          <a:endParaRPr lang="en-US"/>
        </a:p>
      </dgm:t>
    </dgm:pt>
    <dgm:pt modelId="{0A1F33CC-3EB5-4D2C-9BC0-FC27201960A8}">
      <dgm:prSet/>
      <dgm:spPr/>
      <dgm:t>
        <a:bodyPr/>
        <a:lstStyle/>
        <a:p>
          <a:r>
            <a:rPr lang="en-US" b="0" i="0" dirty="0"/>
            <a:t>Try to eat a variety of colorful fruits and vegetables each day; include citrus fruits and dark-green and deep-yellow vegetables.</a:t>
          </a:r>
          <a:endParaRPr lang="en-US" dirty="0"/>
        </a:p>
      </dgm:t>
    </dgm:pt>
    <dgm:pt modelId="{0719CC9C-F0BF-4C3A-84DC-3E91B6DB7ED8}" type="parTrans" cxnId="{FE6AC753-119F-4798-997E-EC9499EF9AE1}">
      <dgm:prSet/>
      <dgm:spPr/>
      <dgm:t>
        <a:bodyPr/>
        <a:lstStyle/>
        <a:p>
          <a:endParaRPr lang="en-US"/>
        </a:p>
      </dgm:t>
    </dgm:pt>
    <dgm:pt modelId="{0EB7ADD2-7C28-44D8-9E2A-54BBC6EB493D}" type="sibTrans" cxnId="{FE6AC753-119F-4798-997E-EC9499EF9AE1}">
      <dgm:prSet/>
      <dgm:spPr/>
      <dgm:t>
        <a:bodyPr/>
        <a:lstStyle/>
        <a:p>
          <a:endParaRPr lang="en-US"/>
        </a:p>
      </dgm:t>
    </dgm:pt>
    <dgm:pt modelId="{981B2BC5-55BE-4B06-A339-860517E05869}">
      <dgm:prSet/>
      <dgm:spPr/>
      <dgm:t>
        <a:bodyPr/>
        <a:lstStyle/>
        <a:p>
          <a:r>
            <a:rPr lang="en-US" b="0" i="0" dirty="0"/>
            <a:t>Eat plenty of high-fiber foods, like whole-grain breads and cereals.</a:t>
          </a:r>
          <a:endParaRPr lang="en-US" dirty="0"/>
        </a:p>
      </dgm:t>
    </dgm:pt>
    <dgm:pt modelId="{8188D3DF-E27F-4293-B196-074ED07CF2C0}" type="parTrans" cxnId="{AACF83EF-F315-4D43-8184-A216FF74C626}">
      <dgm:prSet/>
      <dgm:spPr/>
      <dgm:t>
        <a:bodyPr/>
        <a:lstStyle/>
        <a:p>
          <a:endParaRPr lang="en-US"/>
        </a:p>
      </dgm:t>
    </dgm:pt>
    <dgm:pt modelId="{77E61833-8565-472F-B286-AE6659D77B59}" type="sibTrans" cxnId="{AACF83EF-F315-4D43-8184-A216FF74C626}">
      <dgm:prSet/>
      <dgm:spPr/>
      <dgm:t>
        <a:bodyPr/>
        <a:lstStyle/>
        <a:p>
          <a:endParaRPr lang="en-US"/>
        </a:p>
      </dgm:t>
    </dgm:pt>
    <dgm:pt modelId="{046028E5-2866-43A4-BC5D-5F3B042BB74D}">
      <dgm:prSet/>
      <dgm:spPr/>
      <dgm:t>
        <a:bodyPr/>
        <a:lstStyle/>
        <a:p>
          <a:r>
            <a:rPr lang="en-US" b="0" i="0" dirty="0"/>
            <a:t>Try to buy a different fruit, vegetable, low-fat food, or whole-grain product each time you shop for groceries.</a:t>
          </a:r>
          <a:endParaRPr lang="en-US" dirty="0"/>
        </a:p>
      </dgm:t>
    </dgm:pt>
    <dgm:pt modelId="{BFC45D6B-E829-4796-9305-5F34C1697138}" type="parTrans" cxnId="{4E4604E1-D183-40B3-8385-84613D20277C}">
      <dgm:prSet/>
      <dgm:spPr/>
      <dgm:t>
        <a:bodyPr/>
        <a:lstStyle/>
        <a:p>
          <a:endParaRPr lang="en-US"/>
        </a:p>
      </dgm:t>
    </dgm:pt>
    <dgm:pt modelId="{E1E48A26-E98B-4B42-8542-86669B472618}" type="sibTrans" cxnId="{4E4604E1-D183-40B3-8385-84613D20277C}">
      <dgm:prSet/>
      <dgm:spPr/>
      <dgm:t>
        <a:bodyPr/>
        <a:lstStyle/>
        <a:p>
          <a:endParaRPr lang="en-US"/>
        </a:p>
      </dgm:t>
    </dgm:pt>
    <dgm:pt modelId="{CB95E3B0-5030-49D0-8BE7-02C74D7FFED2}" type="pres">
      <dgm:prSet presAssocID="{61143B80-2A55-4259-94E5-DFF921204838}" presName="root" presStyleCnt="0">
        <dgm:presLayoutVars>
          <dgm:dir/>
          <dgm:resizeHandles val="exact"/>
        </dgm:presLayoutVars>
      </dgm:prSet>
      <dgm:spPr/>
    </dgm:pt>
    <dgm:pt modelId="{2BEE5B5D-B434-4E86-A5A9-E6A67FA35D8D}" type="pres">
      <dgm:prSet presAssocID="{C3D9209D-16AD-4578-B8D7-8BA5E940703A}" presName="compNode" presStyleCnt="0"/>
      <dgm:spPr/>
    </dgm:pt>
    <dgm:pt modelId="{CA4431A7-8620-4FA5-BCC4-C64C86910FC6}" type="pres">
      <dgm:prSet presAssocID="{C3D9209D-16AD-4578-B8D7-8BA5E940703A}" presName="bgRect" presStyleLbl="bgShp" presStyleIdx="0" presStyleCnt="4"/>
      <dgm:spPr/>
    </dgm:pt>
    <dgm:pt modelId="{E4F1AD4A-AE22-4D4A-8B53-C69AE23AB67A}" type="pres">
      <dgm:prSet presAssocID="{C3D9209D-16AD-4578-B8D7-8BA5E94070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Eating"/>
        </a:ext>
      </dgm:extLst>
    </dgm:pt>
    <dgm:pt modelId="{C580F873-DCCD-470E-8927-5F02011A45A3}" type="pres">
      <dgm:prSet presAssocID="{C3D9209D-16AD-4578-B8D7-8BA5E940703A}" presName="spaceRect" presStyleCnt="0"/>
      <dgm:spPr/>
    </dgm:pt>
    <dgm:pt modelId="{0DDC2D8B-0097-414A-B52B-F9EE34644BB2}" type="pres">
      <dgm:prSet presAssocID="{C3D9209D-16AD-4578-B8D7-8BA5E940703A}" presName="parTx" presStyleLbl="revTx" presStyleIdx="0" presStyleCnt="4">
        <dgm:presLayoutVars>
          <dgm:chMax val="0"/>
          <dgm:chPref val="0"/>
        </dgm:presLayoutVars>
      </dgm:prSet>
      <dgm:spPr/>
    </dgm:pt>
    <dgm:pt modelId="{F3557380-61D3-4D1F-BBC8-236D4D87FF35}" type="pres">
      <dgm:prSet presAssocID="{425054F6-014E-42F3-880A-5C5FD6B94EA8}" presName="sibTrans" presStyleCnt="0"/>
      <dgm:spPr/>
    </dgm:pt>
    <dgm:pt modelId="{8842B286-6486-4613-B365-BC41654D4D8D}" type="pres">
      <dgm:prSet presAssocID="{0A1F33CC-3EB5-4D2C-9BC0-FC27201960A8}" presName="compNode" presStyleCnt="0"/>
      <dgm:spPr/>
    </dgm:pt>
    <dgm:pt modelId="{4CAFE1A9-F317-4ADF-A137-463C96E5ADD7}" type="pres">
      <dgm:prSet presAssocID="{0A1F33CC-3EB5-4D2C-9BC0-FC27201960A8}" presName="bgRect" presStyleLbl="bgShp" presStyleIdx="1" presStyleCnt="4"/>
      <dgm:spPr/>
    </dgm:pt>
    <dgm:pt modelId="{F277B21E-3435-40A8-A0AB-8055952D1E0D}" type="pres">
      <dgm:prSet presAssocID="{0A1F33CC-3EB5-4D2C-9BC0-FC27201960A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range"/>
        </a:ext>
      </dgm:extLst>
    </dgm:pt>
    <dgm:pt modelId="{DEA6741B-AE1E-4FCC-9479-C94F09E4577F}" type="pres">
      <dgm:prSet presAssocID="{0A1F33CC-3EB5-4D2C-9BC0-FC27201960A8}" presName="spaceRect" presStyleCnt="0"/>
      <dgm:spPr/>
    </dgm:pt>
    <dgm:pt modelId="{7AA600F6-84C9-4732-8920-473FE77164B0}" type="pres">
      <dgm:prSet presAssocID="{0A1F33CC-3EB5-4D2C-9BC0-FC27201960A8}" presName="parTx" presStyleLbl="revTx" presStyleIdx="1" presStyleCnt="4">
        <dgm:presLayoutVars>
          <dgm:chMax val="0"/>
          <dgm:chPref val="0"/>
        </dgm:presLayoutVars>
      </dgm:prSet>
      <dgm:spPr/>
    </dgm:pt>
    <dgm:pt modelId="{DCC5AD6C-728A-4DC3-A648-6CCC7184DF6F}" type="pres">
      <dgm:prSet presAssocID="{0EB7ADD2-7C28-44D8-9E2A-54BBC6EB493D}" presName="sibTrans" presStyleCnt="0"/>
      <dgm:spPr/>
    </dgm:pt>
    <dgm:pt modelId="{22AFBDF3-8422-4218-9CBA-AB3AD8EB4446}" type="pres">
      <dgm:prSet presAssocID="{981B2BC5-55BE-4B06-A339-860517E05869}" presName="compNode" presStyleCnt="0"/>
      <dgm:spPr/>
    </dgm:pt>
    <dgm:pt modelId="{6B35A9AE-58A8-4264-B903-33B8EB09E9F7}" type="pres">
      <dgm:prSet presAssocID="{981B2BC5-55BE-4B06-A339-860517E05869}" presName="bgRect" presStyleLbl="bgShp" presStyleIdx="2" presStyleCnt="4"/>
      <dgm:spPr/>
    </dgm:pt>
    <dgm:pt modelId="{1480BF6A-FAF2-4610-8AE6-77A9FF3059AE}" type="pres">
      <dgm:prSet presAssocID="{981B2BC5-55BE-4B06-A339-860517E058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ruit Bowl"/>
        </a:ext>
      </dgm:extLst>
    </dgm:pt>
    <dgm:pt modelId="{6823800D-2A29-49B8-8F02-968C850F6ACE}" type="pres">
      <dgm:prSet presAssocID="{981B2BC5-55BE-4B06-A339-860517E05869}" presName="spaceRect" presStyleCnt="0"/>
      <dgm:spPr/>
    </dgm:pt>
    <dgm:pt modelId="{71A1370E-BB8A-4C17-8CB0-A1DDDD5B852F}" type="pres">
      <dgm:prSet presAssocID="{981B2BC5-55BE-4B06-A339-860517E05869}" presName="parTx" presStyleLbl="revTx" presStyleIdx="2" presStyleCnt="4">
        <dgm:presLayoutVars>
          <dgm:chMax val="0"/>
          <dgm:chPref val="0"/>
        </dgm:presLayoutVars>
      </dgm:prSet>
      <dgm:spPr/>
    </dgm:pt>
    <dgm:pt modelId="{CA6232F6-687A-48FE-A3D3-9279C601759E}" type="pres">
      <dgm:prSet presAssocID="{77E61833-8565-472F-B286-AE6659D77B59}" presName="sibTrans" presStyleCnt="0"/>
      <dgm:spPr/>
    </dgm:pt>
    <dgm:pt modelId="{E4F279C3-5E08-43E4-A61B-F3F433E5A132}" type="pres">
      <dgm:prSet presAssocID="{046028E5-2866-43A4-BC5D-5F3B042BB74D}" presName="compNode" presStyleCnt="0"/>
      <dgm:spPr/>
    </dgm:pt>
    <dgm:pt modelId="{47EA8FC3-A605-436C-9F24-78E2A81EB45E}" type="pres">
      <dgm:prSet presAssocID="{046028E5-2866-43A4-BC5D-5F3B042BB74D}" presName="bgRect" presStyleLbl="bgShp" presStyleIdx="3" presStyleCnt="4"/>
      <dgm:spPr/>
    </dgm:pt>
    <dgm:pt modelId="{E6528F19-2B84-4781-B505-893162768903}" type="pres">
      <dgm:prSet presAssocID="{046028E5-2866-43A4-BC5D-5F3B042BB7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vocado"/>
        </a:ext>
      </dgm:extLst>
    </dgm:pt>
    <dgm:pt modelId="{E5086DC1-066A-4FDA-B8B4-4426A91C652C}" type="pres">
      <dgm:prSet presAssocID="{046028E5-2866-43A4-BC5D-5F3B042BB74D}" presName="spaceRect" presStyleCnt="0"/>
      <dgm:spPr/>
    </dgm:pt>
    <dgm:pt modelId="{379F3C5D-EE40-425D-9B58-8EAB1C45C94A}" type="pres">
      <dgm:prSet presAssocID="{046028E5-2866-43A4-BC5D-5F3B042BB74D}" presName="parTx" presStyleLbl="revTx" presStyleIdx="3" presStyleCnt="4">
        <dgm:presLayoutVars>
          <dgm:chMax val="0"/>
          <dgm:chPref val="0"/>
        </dgm:presLayoutVars>
      </dgm:prSet>
      <dgm:spPr/>
    </dgm:pt>
  </dgm:ptLst>
  <dgm:cxnLst>
    <dgm:cxn modelId="{D3478F05-7B31-4180-979C-5C7ED2D3EA8B}" type="presOf" srcId="{61143B80-2A55-4259-94E5-DFF921204838}" destId="{CB95E3B0-5030-49D0-8BE7-02C74D7FFED2}" srcOrd="0" destOrd="0" presId="urn:microsoft.com/office/officeart/2018/2/layout/IconVerticalSolidList"/>
    <dgm:cxn modelId="{7472F82B-ADEB-40C0-AEF1-AD61D9E6F5FA}" type="presOf" srcId="{981B2BC5-55BE-4B06-A339-860517E05869}" destId="{71A1370E-BB8A-4C17-8CB0-A1DDDD5B852F}" srcOrd="0" destOrd="0" presId="urn:microsoft.com/office/officeart/2018/2/layout/IconVerticalSolidList"/>
    <dgm:cxn modelId="{A64D4070-89E4-40A5-8E79-54BD757BC840}" type="presOf" srcId="{046028E5-2866-43A4-BC5D-5F3B042BB74D}" destId="{379F3C5D-EE40-425D-9B58-8EAB1C45C94A}" srcOrd="0" destOrd="0" presId="urn:microsoft.com/office/officeart/2018/2/layout/IconVerticalSolidList"/>
    <dgm:cxn modelId="{FE6AC753-119F-4798-997E-EC9499EF9AE1}" srcId="{61143B80-2A55-4259-94E5-DFF921204838}" destId="{0A1F33CC-3EB5-4D2C-9BC0-FC27201960A8}" srcOrd="1" destOrd="0" parTransId="{0719CC9C-F0BF-4C3A-84DC-3E91B6DB7ED8}" sibTransId="{0EB7ADD2-7C28-44D8-9E2A-54BBC6EB493D}"/>
    <dgm:cxn modelId="{F8F3C195-EBDE-4329-B9F5-79BF4E8958B6}" type="presOf" srcId="{C3D9209D-16AD-4578-B8D7-8BA5E940703A}" destId="{0DDC2D8B-0097-414A-B52B-F9EE34644BB2}" srcOrd="0" destOrd="0" presId="urn:microsoft.com/office/officeart/2018/2/layout/IconVerticalSolidList"/>
    <dgm:cxn modelId="{0786EBDC-B16D-4E5D-AC21-F4B3199DBED7}" srcId="{61143B80-2A55-4259-94E5-DFF921204838}" destId="{C3D9209D-16AD-4578-B8D7-8BA5E940703A}" srcOrd="0" destOrd="0" parTransId="{F619F534-D738-43D9-8078-126982403758}" sibTransId="{425054F6-014E-42F3-880A-5C5FD6B94EA8}"/>
    <dgm:cxn modelId="{4E4604E1-D183-40B3-8385-84613D20277C}" srcId="{61143B80-2A55-4259-94E5-DFF921204838}" destId="{046028E5-2866-43A4-BC5D-5F3B042BB74D}" srcOrd="3" destOrd="0" parTransId="{BFC45D6B-E829-4796-9305-5F34C1697138}" sibTransId="{E1E48A26-E98B-4B42-8542-86669B472618}"/>
    <dgm:cxn modelId="{AACF83EF-F315-4D43-8184-A216FF74C626}" srcId="{61143B80-2A55-4259-94E5-DFF921204838}" destId="{981B2BC5-55BE-4B06-A339-860517E05869}" srcOrd="2" destOrd="0" parTransId="{8188D3DF-E27F-4293-B196-074ED07CF2C0}" sibTransId="{77E61833-8565-472F-B286-AE6659D77B59}"/>
    <dgm:cxn modelId="{23F05AF2-C467-48B0-9207-4A76FE1EEA38}" type="presOf" srcId="{0A1F33CC-3EB5-4D2C-9BC0-FC27201960A8}" destId="{7AA600F6-84C9-4732-8920-473FE77164B0}" srcOrd="0" destOrd="0" presId="urn:microsoft.com/office/officeart/2018/2/layout/IconVerticalSolidList"/>
    <dgm:cxn modelId="{79925D71-2169-4EDA-B6E3-3F7AD5E89215}" type="presParOf" srcId="{CB95E3B0-5030-49D0-8BE7-02C74D7FFED2}" destId="{2BEE5B5D-B434-4E86-A5A9-E6A67FA35D8D}" srcOrd="0" destOrd="0" presId="urn:microsoft.com/office/officeart/2018/2/layout/IconVerticalSolidList"/>
    <dgm:cxn modelId="{4D858535-E279-4984-9768-318DE5A170A6}" type="presParOf" srcId="{2BEE5B5D-B434-4E86-A5A9-E6A67FA35D8D}" destId="{CA4431A7-8620-4FA5-BCC4-C64C86910FC6}" srcOrd="0" destOrd="0" presId="urn:microsoft.com/office/officeart/2018/2/layout/IconVerticalSolidList"/>
    <dgm:cxn modelId="{957A5F59-6DA7-441B-A5A6-1B8249086E76}" type="presParOf" srcId="{2BEE5B5D-B434-4E86-A5A9-E6A67FA35D8D}" destId="{E4F1AD4A-AE22-4D4A-8B53-C69AE23AB67A}" srcOrd="1" destOrd="0" presId="urn:microsoft.com/office/officeart/2018/2/layout/IconVerticalSolidList"/>
    <dgm:cxn modelId="{2B24F3C0-8A17-4F93-B01A-DAC70B147E19}" type="presParOf" srcId="{2BEE5B5D-B434-4E86-A5A9-E6A67FA35D8D}" destId="{C580F873-DCCD-470E-8927-5F02011A45A3}" srcOrd="2" destOrd="0" presId="urn:microsoft.com/office/officeart/2018/2/layout/IconVerticalSolidList"/>
    <dgm:cxn modelId="{80C2BFC6-5F9F-46E9-8F7D-9A31F8ED3318}" type="presParOf" srcId="{2BEE5B5D-B434-4E86-A5A9-E6A67FA35D8D}" destId="{0DDC2D8B-0097-414A-B52B-F9EE34644BB2}" srcOrd="3" destOrd="0" presId="urn:microsoft.com/office/officeart/2018/2/layout/IconVerticalSolidList"/>
    <dgm:cxn modelId="{57CDC4A0-2704-4779-AF39-EE8B7B9A9BA2}" type="presParOf" srcId="{CB95E3B0-5030-49D0-8BE7-02C74D7FFED2}" destId="{F3557380-61D3-4D1F-BBC8-236D4D87FF35}" srcOrd="1" destOrd="0" presId="urn:microsoft.com/office/officeart/2018/2/layout/IconVerticalSolidList"/>
    <dgm:cxn modelId="{584C4BA2-84B8-48AB-8934-DA42B8EEEEE6}" type="presParOf" srcId="{CB95E3B0-5030-49D0-8BE7-02C74D7FFED2}" destId="{8842B286-6486-4613-B365-BC41654D4D8D}" srcOrd="2" destOrd="0" presId="urn:microsoft.com/office/officeart/2018/2/layout/IconVerticalSolidList"/>
    <dgm:cxn modelId="{421E1726-D4CB-4C35-B75F-534BBB9297F3}" type="presParOf" srcId="{8842B286-6486-4613-B365-BC41654D4D8D}" destId="{4CAFE1A9-F317-4ADF-A137-463C96E5ADD7}" srcOrd="0" destOrd="0" presId="urn:microsoft.com/office/officeart/2018/2/layout/IconVerticalSolidList"/>
    <dgm:cxn modelId="{A12E2A92-9543-499F-B65A-28F20A9CDDE5}" type="presParOf" srcId="{8842B286-6486-4613-B365-BC41654D4D8D}" destId="{F277B21E-3435-40A8-A0AB-8055952D1E0D}" srcOrd="1" destOrd="0" presId="urn:microsoft.com/office/officeart/2018/2/layout/IconVerticalSolidList"/>
    <dgm:cxn modelId="{E17A4E20-2A7A-4CAF-AC83-1897A517F328}" type="presParOf" srcId="{8842B286-6486-4613-B365-BC41654D4D8D}" destId="{DEA6741B-AE1E-4FCC-9479-C94F09E4577F}" srcOrd="2" destOrd="0" presId="urn:microsoft.com/office/officeart/2018/2/layout/IconVerticalSolidList"/>
    <dgm:cxn modelId="{94E9CD84-7BEC-4B3C-88A2-011A0CB3673A}" type="presParOf" srcId="{8842B286-6486-4613-B365-BC41654D4D8D}" destId="{7AA600F6-84C9-4732-8920-473FE77164B0}" srcOrd="3" destOrd="0" presId="urn:microsoft.com/office/officeart/2018/2/layout/IconVerticalSolidList"/>
    <dgm:cxn modelId="{8443BB3F-2186-44DA-9C1B-0E41DB21AA99}" type="presParOf" srcId="{CB95E3B0-5030-49D0-8BE7-02C74D7FFED2}" destId="{DCC5AD6C-728A-4DC3-A648-6CCC7184DF6F}" srcOrd="3" destOrd="0" presId="urn:microsoft.com/office/officeart/2018/2/layout/IconVerticalSolidList"/>
    <dgm:cxn modelId="{4F428775-540F-4EB8-AC95-5BF461BE97EB}" type="presParOf" srcId="{CB95E3B0-5030-49D0-8BE7-02C74D7FFED2}" destId="{22AFBDF3-8422-4218-9CBA-AB3AD8EB4446}" srcOrd="4" destOrd="0" presId="urn:microsoft.com/office/officeart/2018/2/layout/IconVerticalSolidList"/>
    <dgm:cxn modelId="{79EB1F6C-C775-4180-9A5A-A7D6F7611D8F}" type="presParOf" srcId="{22AFBDF3-8422-4218-9CBA-AB3AD8EB4446}" destId="{6B35A9AE-58A8-4264-B903-33B8EB09E9F7}" srcOrd="0" destOrd="0" presId="urn:microsoft.com/office/officeart/2018/2/layout/IconVerticalSolidList"/>
    <dgm:cxn modelId="{BECD3AF4-045D-4FBC-BEE6-DA8F747AD652}" type="presParOf" srcId="{22AFBDF3-8422-4218-9CBA-AB3AD8EB4446}" destId="{1480BF6A-FAF2-4610-8AE6-77A9FF3059AE}" srcOrd="1" destOrd="0" presId="urn:microsoft.com/office/officeart/2018/2/layout/IconVerticalSolidList"/>
    <dgm:cxn modelId="{AA002E79-9481-43FF-97A3-A73DB5004278}" type="presParOf" srcId="{22AFBDF3-8422-4218-9CBA-AB3AD8EB4446}" destId="{6823800D-2A29-49B8-8F02-968C850F6ACE}" srcOrd="2" destOrd="0" presId="urn:microsoft.com/office/officeart/2018/2/layout/IconVerticalSolidList"/>
    <dgm:cxn modelId="{A5E6332E-3124-45DB-A59B-A5EF57D84DF4}" type="presParOf" srcId="{22AFBDF3-8422-4218-9CBA-AB3AD8EB4446}" destId="{71A1370E-BB8A-4C17-8CB0-A1DDDD5B852F}" srcOrd="3" destOrd="0" presId="urn:microsoft.com/office/officeart/2018/2/layout/IconVerticalSolidList"/>
    <dgm:cxn modelId="{5C9EF2FE-47DE-4A08-90AE-EDCA71D74D17}" type="presParOf" srcId="{CB95E3B0-5030-49D0-8BE7-02C74D7FFED2}" destId="{CA6232F6-687A-48FE-A3D3-9279C601759E}" srcOrd="5" destOrd="0" presId="urn:microsoft.com/office/officeart/2018/2/layout/IconVerticalSolidList"/>
    <dgm:cxn modelId="{7AD53206-9ADB-4548-8D6D-F4BBCBF9C5A6}" type="presParOf" srcId="{CB95E3B0-5030-49D0-8BE7-02C74D7FFED2}" destId="{E4F279C3-5E08-43E4-A61B-F3F433E5A132}" srcOrd="6" destOrd="0" presId="urn:microsoft.com/office/officeart/2018/2/layout/IconVerticalSolidList"/>
    <dgm:cxn modelId="{93C46841-8E0B-46AA-8314-A729241FADCF}" type="presParOf" srcId="{E4F279C3-5E08-43E4-A61B-F3F433E5A132}" destId="{47EA8FC3-A605-436C-9F24-78E2A81EB45E}" srcOrd="0" destOrd="0" presId="urn:microsoft.com/office/officeart/2018/2/layout/IconVerticalSolidList"/>
    <dgm:cxn modelId="{06EBC3C8-0597-44B8-AF56-71345D56B4F0}" type="presParOf" srcId="{E4F279C3-5E08-43E4-A61B-F3F433E5A132}" destId="{E6528F19-2B84-4781-B505-893162768903}" srcOrd="1" destOrd="0" presId="urn:microsoft.com/office/officeart/2018/2/layout/IconVerticalSolidList"/>
    <dgm:cxn modelId="{EF485FA2-D459-4C21-BC56-1C740D154428}" type="presParOf" srcId="{E4F279C3-5E08-43E4-A61B-F3F433E5A132}" destId="{E5086DC1-066A-4FDA-B8B4-4426A91C652C}" srcOrd="2" destOrd="0" presId="urn:microsoft.com/office/officeart/2018/2/layout/IconVerticalSolidList"/>
    <dgm:cxn modelId="{CBBE7A32-F332-4744-AA4A-0BAB307F5C79}" type="presParOf" srcId="{E4F279C3-5E08-43E4-A61B-F3F433E5A132}" destId="{379F3C5D-EE40-425D-9B58-8EAB1C45C9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447BD-9676-4E13-9E30-1CB04997D88E}">
      <dsp:nvSpPr>
        <dsp:cNvPr id="0" name=""/>
        <dsp:cNvSpPr/>
      </dsp:nvSpPr>
      <dsp:spPr>
        <a:xfrm>
          <a:off x="1022350" y="2543"/>
          <a:ext cx="4089400" cy="11160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9346" tIns="283473" rIns="79346" bIns="283473" numCol="1" spcCol="1270" anchor="ctr" anchorCtr="0">
          <a:noAutofit/>
        </a:bodyPr>
        <a:lstStyle/>
        <a:p>
          <a:pPr marL="0" lvl="0" indent="0" algn="l" defTabSz="666750">
            <a:lnSpc>
              <a:spcPct val="90000"/>
            </a:lnSpc>
            <a:spcBef>
              <a:spcPct val="0"/>
            </a:spcBef>
            <a:spcAft>
              <a:spcPct val="35000"/>
            </a:spcAft>
            <a:buNone/>
          </a:pPr>
          <a:r>
            <a:rPr lang="en-US" sz="1500" kern="1200" dirty="0"/>
            <a:t>Stimulate the immune system</a:t>
          </a:r>
        </a:p>
      </dsp:txBody>
      <dsp:txXfrm>
        <a:off x="1022350" y="2543"/>
        <a:ext cx="4089400" cy="1116035"/>
      </dsp:txXfrm>
    </dsp:sp>
    <dsp:sp modelId="{252A2183-E3D0-4C35-A3CE-C026E1A7B9CA}">
      <dsp:nvSpPr>
        <dsp:cNvPr id="0" name=""/>
        <dsp:cNvSpPr/>
      </dsp:nvSpPr>
      <dsp:spPr>
        <a:xfrm>
          <a:off x="0" y="2543"/>
          <a:ext cx="1022350" cy="111603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099" tIns="110240" rIns="54099" bIns="110240" numCol="1" spcCol="1270" anchor="ctr" anchorCtr="0">
          <a:noAutofit/>
        </a:bodyPr>
        <a:lstStyle/>
        <a:p>
          <a:pPr marL="0" lvl="0" indent="0" algn="ctr" defTabSz="800100">
            <a:lnSpc>
              <a:spcPct val="90000"/>
            </a:lnSpc>
            <a:spcBef>
              <a:spcPct val="0"/>
            </a:spcBef>
            <a:spcAft>
              <a:spcPct val="35000"/>
            </a:spcAft>
            <a:buNone/>
          </a:pPr>
          <a:r>
            <a:rPr lang="en-US" sz="1800" kern="1200" dirty="0"/>
            <a:t>Stimulate</a:t>
          </a:r>
        </a:p>
      </dsp:txBody>
      <dsp:txXfrm>
        <a:off x="0" y="2543"/>
        <a:ext cx="1022350" cy="1116035"/>
      </dsp:txXfrm>
    </dsp:sp>
    <dsp:sp modelId="{4C57D854-9904-402C-BCB1-015232477C7A}">
      <dsp:nvSpPr>
        <dsp:cNvPr id="0" name=""/>
        <dsp:cNvSpPr/>
      </dsp:nvSpPr>
      <dsp:spPr>
        <a:xfrm>
          <a:off x="1022350" y="1185541"/>
          <a:ext cx="4089400" cy="11160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9346" tIns="283473" rIns="79346" bIns="283473" numCol="1" spcCol="1270" anchor="ctr" anchorCtr="0">
          <a:noAutofit/>
        </a:bodyPr>
        <a:lstStyle/>
        <a:p>
          <a:pPr marL="0" lvl="0" indent="0" algn="l" defTabSz="666750">
            <a:lnSpc>
              <a:spcPct val="90000"/>
            </a:lnSpc>
            <a:spcBef>
              <a:spcPct val="0"/>
            </a:spcBef>
            <a:spcAft>
              <a:spcPct val="35000"/>
            </a:spcAft>
            <a:buNone/>
          </a:pPr>
          <a:r>
            <a:rPr lang="en-US" sz="1500" kern="1200" dirty="0"/>
            <a:t>Reduce inflammation</a:t>
          </a:r>
        </a:p>
      </dsp:txBody>
      <dsp:txXfrm>
        <a:off x="1022350" y="1185541"/>
        <a:ext cx="4089400" cy="1116035"/>
      </dsp:txXfrm>
    </dsp:sp>
    <dsp:sp modelId="{9C283E4E-C4D8-4CBE-AB88-9793D1BD8986}">
      <dsp:nvSpPr>
        <dsp:cNvPr id="0" name=""/>
        <dsp:cNvSpPr/>
      </dsp:nvSpPr>
      <dsp:spPr>
        <a:xfrm>
          <a:off x="0" y="1185541"/>
          <a:ext cx="1022350" cy="111603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099" tIns="110240" rIns="54099" bIns="110240" numCol="1" spcCol="1270" anchor="ctr" anchorCtr="0">
          <a:noAutofit/>
        </a:bodyPr>
        <a:lstStyle/>
        <a:p>
          <a:pPr marL="0" lvl="0" indent="0" algn="ctr" defTabSz="800100">
            <a:lnSpc>
              <a:spcPct val="90000"/>
            </a:lnSpc>
            <a:spcBef>
              <a:spcPct val="0"/>
            </a:spcBef>
            <a:spcAft>
              <a:spcPct val="35000"/>
            </a:spcAft>
            <a:buNone/>
          </a:pPr>
          <a:r>
            <a:rPr lang="en-US" sz="1800" kern="1200" dirty="0"/>
            <a:t>Reduce</a:t>
          </a:r>
        </a:p>
      </dsp:txBody>
      <dsp:txXfrm>
        <a:off x="0" y="1185541"/>
        <a:ext cx="1022350" cy="1116035"/>
      </dsp:txXfrm>
    </dsp:sp>
    <dsp:sp modelId="{24C8458D-58BC-4FBC-8BC2-618B107F2B7A}">
      <dsp:nvSpPr>
        <dsp:cNvPr id="0" name=""/>
        <dsp:cNvSpPr/>
      </dsp:nvSpPr>
      <dsp:spPr>
        <a:xfrm>
          <a:off x="1022350" y="2368538"/>
          <a:ext cx="4089400" cy="11160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9346" tIns="283473" rIns="79346" bIns="283473" numCol="1" spcCol="1270" anchor="ctr" anchorCtr="0">
          <a:noAutofit/>
        </a:bodyPr>
        <a:lstStyle/>
        <a:p>
          <a:pPr marL="0" lvl="0" indent="0" algn="l" defTabSz="666750">
            <a:lnSpc>
              <a:spcPct val="90000"/>
            </a:lnSpc>
            <a:spcBef>
              <a:spcPct val="0"/>
            </a:spcBef>
            <a:spcAft>
              <a:spcPct val="35000"/>
            </a:spcAft>
            <a:buNone/>
          </a:pPr>
          <a:r>
            <a:rPr lang="en-US" sz="1500" kern="1200" dirty="0"/>
            <a:t>Prevent DNA damage and help with DNA repair</a:t>
          </a:r>
        </a:p>
      </dsp:txBody>
      <dsp:txXfrm>
        <a:off x="1022350" y="2368538"/>
        <a:ext cx="4089400" cy="1116035"/>
      </dsp:txXfrm>
    </dsp:sp>
    <dsp:sp modelId="{AAA4D2BF-5E3E-41DB-80EA-C11D1537DE59}">
      <dsp:nvSpPr>
        <dsp:cNvPr id="0" name=""/>
        <dsp:cNvSpPr/>
      </dsp:nvSpPr>
      <dsp:spPr>
        <a:xfrm>
          <a:off x="0" y="2368538"/>
          <a:ext cx="1022350" cy="111603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099" tIns="110240" rIns="54099" bIns="110240" numCol="1" spcCol="1270" anchor="ctr" anchorCtr="0">
          <a:noAutofit/>
        </a:bodyPr>
        <a:lstStyle/>
        <a:p>
          <a:pPr marL="0" lvl="0" indent="0" algn="ctr" defTabSz="800100">
            <a:lnSpc>
              <a:spcPct val="90000"/>
            </a:lnSpc>
            <a:spcBef>
              <a:spcPct val="0"/>
            </a:spcBef>
            <a:spcAft>
              <a:spcPct val="35000"/>
            </a:spcAft>
            <a:buNone/>
          </a:pPr>
          <a:r>
            <a:rPr lang="en-US" sz="1800" kern="1200" dirty="0"/>
            <a:t>Prevent</a:t>
          </a:r>
        </a:p>
      </dsp:txBody>
      <dsp:txXfrm>
        <a:off x="0" y="2368538"/>
        <a:ext cx="1022350" cy="1116035"/>
      </dsp:txXfrm>
    </dsp:sp>
    <dsp:sp modelId="{F6CE0C3C-A107-4B7B-A433-6DBDA60399D7}">
      <dsp:nvSpPr>
        <dsp:cNvPr id="0" name=""/>
        <dsp:cNvSpPr/>
      </dsp:nvSpPr>
      <dsp:spPr>
        <a:xfrm>
          <a:off x="1022350" y="3551536"/>
          <a:ext cx="4089400" cy="11160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9346" tIns="283473" rIns="79346" bIns="283473" numCol="1" spcCol="1270" anchor="ctr" anchorCtr="0">
          <a:noAutofit/>
        </a:bodyPr>
        <a:lstStyle/>
        <a:p>
          <a:pPr marL="0" lvl="0" indent="0" algn="l" defTabSz="666750">
            <a:lnSpc>
              <a:spcPct val="90000"/>
            </a:lnSpc>
            <a:spcBef>
              <a:spcPct val="0"/>
            </a:spcBef>
            <a:spcAft>
              <a:spcPct val="35000"/>
            </a:spcAft>
            <a:buNone/>
          </a:pPr>
          <a:r>
            <a:rPr lang="en-US" sz="1500" kern="1200" dirty="0"/>
            <a:t>Slow rate of cancer cells</a:t>
          </a:r>
        </a:p>
      </dsp:txBody>
      <dsp:txXfrm>
        <a:off x="1022350" y="3551536"/>
        <a:ext cx="4089400" cy="1116035"/>
      </dsp:txXfrm>
    </dsp:sp>
    <dsp:sp modelId="{6652EFCC-A901-47D2-BC05-5005C0FFBD60}">
      <dsp:nvSpPr>
        <dsp:cNvPr id="0" name=""/>
        <dsp:cNvSpPr/>
      </dsp:nvSpPr>
      <dsp:spPr>
        <a:xfrm>
          <a:off x="0" y="3551536"/>
          <a:ext cx="1022350" cy="111603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099" tIns="110240" rIns="54099" bIns="110240" numCol="1" spcCol="1270" anchor="ctr" anchorCtr="0">
          <a:noAutofit/>
        </a:bodyPr>
        <a:lstStyle/>
        <a:p>
          <a:pPr marL="0" lvl="0" indent="0" algn="ctr" defTabSz="800100">
            <a:lnSpc>
              <a:spcPct val="90000"/>
            </a:lnSpc>
            <a:spcBef>
              <a:spcPct val="0"/>
            </a:spcBef>
            <a:spcAft>
              <a:spcPct val="35000"/>
            </a:spcAft>
            <a:buNone/>
          </a:pPr>
          <a:r>
            <a:rPr lang="en-US" sz="1800" kern="1200" dirty="0"/>
            <a:t>Rate</a:t>
          </a:r>
        </a:p>
      </dsp:txBody>
      <dsp:txXfrm>
        <a:off x="0" y="3551536"/>
        <a:ext cx="1022350" cy="1116035"/>
      </dsp:txXfrm>
    </dsp:sp>
    <dsp:sp modelId="{10BD0B48-5DEE-47EE-AA07-EB70B805EE39}">
      <dsp:nvSpPr>
        <dsp:cNvPr id="0" name=""/>
        <dsp:cNvSpPr/>
      </dsp:nvSpPr>
      <dsp:spPr>
        <a:xfrm>
          <a:off x="1022350" y="4734533"/>
          <a:ext cx="4089400" cy="11160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9346" tIns="283473" rIns="79346" bIns="283473" numCol="1" spcCol="1270" anchor="ctr" anchorCtr="0">
          <a:noAutofit/>
        </a:bodyPr>
        <a:lstStyle/>
        <a:p>
          <a:pPr marL="0" lvl="0" indent="0" algn="l" defTabSz="666750">
            <a:lnSpc>
              <a:spcPct val="90000"/>
            </a:lnSpc>
            <a:spcBef>
              <a:spcPct val="0"/>
            </a:spcBef>
            <a:spcAft>
              <a:spcPct val="35000"/>
            </a:spcAft>
            <a:buNone/>
          </a:pPr>
          <a:r>
            <a:rPr lang="en-US" sz="1500" kern="1200" dirty="0"/>
            <a:t>Help regulate hormones</a:t>
          </a:r>
        </a:p>
      </dsp:txBody>
      <dsp:txXfrm>
        <a:off x="1022350" y="4734533"/>
        <a:ext cx="4089400" cy="1116035"/>
      </dsp:txXfrm>
    </dsp:sp>
    <dsp:sp modelId="{2CE8C359-F2DC-4512-A90D-A5AC0409CA8A}">
      <dsp:nvSpPr>
        <dsp:cNvPr id="0" name=""/>
        <dsp:cNvSpPr/>
      </dsp:nvSpPr>
      <dsp:spPr>
        <a:xfrm>
          <a:off x="0" y="4734533"/>
          <a:ext cx="1022350" cy="1116035"/>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099" tIns="110240" rIns="54099" bIns="110240" numCol="1" spcCol="1270" anchor="ctr" anchorCtr="0">
          <a:noAutofit/>
        </a:bodyPr>
        <a:lstStyle/>
        <a:p>
          <a:pPr marL="0" lvl="0" indent="0" algn="ctr" defTabSz="800100">
            <a:lnSpc>
              <a:spcPct val="90000"/>
            </a:lnSpc>
            <a:spcBef>
              <a:spcPct val="0"/>
            </a:spcBef>
            <a:spcAft>
              <a:spcPct val="35000"/>
            </a:spcAft>
            <a:buNone/>
          </a:pPr>
          <a:r>
            <a:rPr lang="en-US" sz="1800" kern="1200" dirty="0"/>
            <a:t>Help</a:t>
          </a:r>
        </a:p>
      </dsp:txBody>
      <dsp:txXfrm>
        <a:off x="0" y="4734533"/>
        <a:ext cx="1022350" cy="1116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431A7-8620-4FA5-BCC4-C64C86910FC6}">
      <dsp:nvSpPr>
        <dsp:cNvPr id="0" name=""/>
        <dsp:cNvSpPr/>
      </dsp:nvSpPr>
      <dsp:spPr>
        <a:xfrm>
          <a:off x="0" y="4086"/>
          <a:ext cx="4038600" cy="895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1AD4A-AE22-4D4A-8B53-C69AE23AB67A}">
      <dsp:nvSpPr>
        <dsp:cNvPr id="0" name=""/>
        <dsp:cNvSpPr/>
      </dsp:nvSpPr>
      <dsp:spPr>
        <a:xfrm>
          <a:off x="270787" y="205498"/>
          <a:ext cx="492822" cy="4923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DC2D8B-0097-414A-B52B-F9EE34644BB2}">
      <dsp:nvSpPr>
        <dsp:cNvPr id="0" name=""/>
        <dsp:cNvSpPr/>
      </dsp:nvSpPr>
      <dsp:spPr>
        <a:xfrm>
          <a:off x="1034397" y="4086"/>
          <a:ext cx="2972871"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90000"/>
            </a:lnSpc>
            <a:spcBef>
              <a:spcPct val="0"/>
            </a:spcBef>
            <a:spcAft>
              <a:spcPct val="35000"/>
            </a:spcAft>
            <a:buNone/>
          </a:pPr>
          <a:r>
            <a:rPr lang="en-US" sz="1400" b="0" i="0" kern="1200" dirty="0"/>
            <a:t>Ask your dietitian to help you create a nutritious, balanced eating plan.</a:t>
          </a:r>
          <a:endParaRPr lang="en-US" sz="1400" kern="1200" dirty="0"/>
        </a:p>
      </dsp:txBody>
      <dsp:txXfrm>
        <a:off x="1034397" y="4086"/>
        <a:ext cx="2972871" cy="951113"/>
      </dsp:txXfrm>
    </dsp:sp>
    <dsp:sp modelId="{4CAFE1A9-F317-4ADF-A137-463C96E5ADD7}">
      <dsp:nvSpPr>
        <dsp:cNvPr id="0" name=""/>
        <dsp:cNvSpPr/>
      </dsp:nvSpPr>
      <dsp:spPr>
        <a:xfrm>
          <a:off x="0" y="1192978"/>
          <a:ext cx="4038600" cy="895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7B21E-3435-40A8-A0AB-8055952D1E0D}">
      <dsp:nvSpPr>
        <dsp:cNvPr id="0" name=""/>
        <dsp:cNvSpPr/>
      </dsp:nvSpPr>
      <dsp:spPr>
        <a:xfrm>
          <a:off x="270787" y="1394390"/>
          <a:ext cx="492822" cy="4923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A600F6-84C9-4732-8920-473FE77164B0}">
      <dsp:nvSpPr>
        <dsp:cNvPr id="0" name=""/>
        <dsp:cNvSpPr/>
      </dsp:nvSpPr>
      <dsp:spPr>
        <a:xfrm>
          <a:off x="1034397" y="1192978"/>
          <a:ext cx="2972871"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90000"/>
            </a:lnSpc>
            <a:spcBef>
              <a:spcPct val="0"/>
            </a:spcBef>
            <a:spcAft>
              <a:spcPct val="35000"/>
            </a:spcAft>
            <a:buNone/>
          </a:pPr>
          <a:r>
            <a:rPr lang="en-US" sz="1400" b="0" i="0" kern="1200" dirty="0"/>
            <a:t>Try to eat a variety of colorful fruits and vegetables each day; include citrus fruits and dark-green and deep-yellow vegetables.</a:t>
          </a:r>
          <a:endParaRPr lang="en-US" sz="1400" kern="1200" dirty="0"/>
        </a:p>
      </dsp:txBody>
      <dsp:txXfrm>
        <a:off x="1034397" y="1192978"/>
        <a:ext cx="2972871" cy="951113"/>
      </dsp:txXfrm>
    </dsp:sp>
    <dsp:sp modelId="{6B35A9AE-58A8-4264-B903-33B8EB09E9F7}">
      <dsp:nvSpPr>
        <dsp:cNvPr id="0" name=""/>
        <dsp:cNvSpPr/>
      </dsp:nvSpPr>
      <dsp:spPr>
        <a:xfrm>
          <a:off x="0" y="2381870"/>
          <a:ext cx="4038600" cy="895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0BF6A-FAF2-4610-8AE6-77A9FF3059AE}">
      <dsp:nvSpPr>
        <dsp:cNvPr id="0" name=""/>
        <dsp:cNvSpPr/>
      </dsp:nvSpPr>
      <dsp:spPr>
        <a:xfrm>
          <a:off x="270787" y="2583283"/>
          <a:ext cx="492822" cy="4923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A1370E-BB8A-4C17-8CB0-A1DDDD5B852F}">
      <dsp:nvSpPr>
        <dsp:cNvPr id="0" name=""/>
        <dsp:cNvSpPr/>
      </dsp:nvSpPr>
      <dsp:spPr>
        <a:xfrm>
          <a:off x="1034397" y="2381870"/>
          <a:ext cx="2972871"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90000"/>
            </a:lnSpc>
            <a:spcBef>
              <a:spcPct val="0"/>
            </a:spcBef>
            <a:spcAft>
              <a:spcPct val="35000"/>
            </a:spcAft>
            <a:buNone/>
          </a:pPr>
          <a:r>
            <a:rPr lang="en-US" sz="1400" b="0" i="0" kern="1200" dirty="0"/>
            <a:t>Eat plenty of high-fiber foods, like whole-grain breads and cereals.</a:t>
          </a:r>
          <a:endParaRPr lang="en-US" sz="1400" kern="1200" dirty="0"/>
        </a:p>
      </dsp:txBody>
      <dsp:txXfrm>
        <a:off x="1034397" y="2381870"/>
        <a:ext cx="2972871" cy="951113"/>
      </dsp:txXfrm>
    </dsp:sp>
    <dsp:sp modelId="{47EA8FC3-A605-436C-9F24-78E2A81EB45E}">
      <dsp:nvSpPr>
        <dsp:cNvPr id="0" name=""/>
        <dsp:cNvSpPr/>
      </dsp:nvSpPr>
      <dsp:spPr>
        <a:xfrm>
          <a:off x="0" y="3570762"/>
          <a:ext cx="4038600" cy="8951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28F19-2B84-4781-B505-893162768903}">
      <dsp:nvSpPr>
        <dsp:cNvPr id="0" name=""/>
        <dsp:cNvSpPr/>
      </dsp:nvSpPr>
      <dsp:spPr>
        <a:xfrm>
          <a:off x="270787" y="3772175"/>
          <a:ext cx="492822" cy="4923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9F3C5D-EE40-425D-9B58-8EAB1C45C94A}">
      <dsp:nvSpPr>
        <dsp:cNvPr id="0" name=""/>
        <dsp:cNvSpPr/>
      </dsp:nvSpPr>
      <dsp:spPr>
        <a:xfrm>
          <a:off x="1034397" y="3570762"/>
          <a:ext cx="2972871"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90000"/>
            </a:lnSpc>
            <a:spcBef>
              <a:spcPct val="0"/>
            </a:spcBef>
            <a:spcAft>
              <a:spcPct val="35000"/>
            </a:spcAft>
            <a:buNone/>
          </a:pPr>
          <a:r>
            <a:rPr lang="en-US" sz="1400" b="0" i="0" kern="1200" dirty="0"/>
            <a:t>Try to buy a different fruit, vegetable, low-fat food, or whole-grain product each time you shop for groceries.</a:t>
          </a:r>
          <a:endParaRPr lang="en-US" sz="1400" kern="1200" dirty="0"/>
        </a:p>
      </dsp:txBody>
      <dsp:txXfrm>
        <a:off x="1034397" y="3570762"/>
        <a:ext cx="2972871" cy="95111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7ACCF9-9C3B-4A73-BBB4-8B8799A82895}" type="datetimeFigureOut">
              <a:rPr lang="en-US" smtClean="0"/>
              <a:t>4/7/2021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33CFB0-CA41-46E0-96A1-10803527493D}" type="slidenum">
              <a:rPr lang="en-US" smtClean="0"/>
              <a:t>‹#›</a:t>
            </a:fld>
            <a:endParaRPr lang="en-US" dirty="0"/>
          </a:p>
        </p:txBody>
      </p:sp>
    </p:spTree>
    <p:extLst>
      <p:ext uri="{BB962C8B-B14F-4D97-AF65-F5344CB8AC3E}">
        <p14:creationId xmlns:p14="http://schemas.microsoft.com/office/powerpoint/2010/main" val="33575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ancer.gov/about-cancer/causes-prevention/risk/tobacco"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cdc.gov/tobacco/basic_information/health_effects/cancer/index.htm%20http:/www.cdc.gov/tobacco/campaign/tips/diseases/dual-tobacco-use.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ancer.gov/about-cancer/causes-prevention/risk/tobacco"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cdc.gov/tobacco/basic_information/health_effects/cancer/index.htm%20http:/www.cdc.gov/tobacco/campaign/tips/diseases/dual-tobacco-use.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ancer.gov/about-cancer/causes-prevention/risk/sunligh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ncer.gov/about-cancer/causes-prevention/risk/sunligh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a:t>
            </a:fld>
            <a:endParaRPr lang="en-US" dirty="0"/>
          </a:p>
        </p:txBody>
      </p:sp>
    </p:spTree>
    <p:extLst>
      <p:ext uri="{BB962C8B-B14F-4D97-AF65-F5344CB8AC3E}">
        <p14:creationId xmlns:p14="http://schemas.microsoft.com/office/powerpoint/2010/main" val="2001656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Limit consumption of red and processed meat </a:t>
            </a:r>
          </a:p>
          <a:p>
            <a:br>
              <a:rPr lang="en-US" dirty="0"/>
            </a:br>
            <a:r>
              <a:rPr lang="en-US" dirty="0"/>
              <a:t>Eat no more than moderate amounts of red meat, such as beef, pork and lamb. Eat little, if any, processed meat</a:t>
            </a:r>
          </a:p>
          <a:p>
            <a:endParaRPr lang="en-US" dirty="0"/>
          </a:p>
          <a:p>
            <a:r>
              <a:rPr lang="en-US" dirty="0"/>
              <a:t>The evidence that red meat (beef, pork and lamb) is a cause of colorectal cancer is convincing. Studies show, however, that we can consume modest amounts -- 12 to 18 ounces (cooked) per week -- without a measurable increase in colorectal cancer risk.</a:t>
            </a:r>
          </a:p>
          <a:p>
            <a:endParaRPr lang="en-US" dirty="0"/>
          </a:p>
          <a:p>
            <a:r>
              <a:rPr lang="en-US" dirty="0"/>
              <a:t>But when it comes to processed meat (ham, bacon, salami, hot dogs, sausages) the evidence is just as convincing, and cancer risk begins to increase with even very low consumption.</a:t>
            </a:r>
          </a:p>
          <a:p>
            <a:endParaRPr lang="en-US" dirty="0"/>
          </a:p>
          <a:p>
            <a:r>
              <a:rPr lang="en-US" dirty="0"/>
              <a:t>This is why the expert panel advises limiting red meat and avoiding processed meat.</a:t>
            </a:r>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10</a:t>
            </a:fld>
            <a:endParaRPr lang="en-US" dirty="0"/>
          </a:p>
        </p:txBody>
      </p:sp>
    </p:spTree>
    <p:extLst>
      <p:ext uri="{BB962C8B-B14F-4D97-AF65-F5344CB8AC3E}">
        <p14:creationId xmlns:p14="http://schemas.microsoft.com/office/powerpoint/2010/main" val="233631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 meat and cancer risk</a:t>
            </a:r>
          </a:p>
          <a:p>
            <a:r>
              <a:rPr lang="en-US" dirty="0"/>
              <a:t>The latest research shows that eating </a:t>
            </a:r>
            <a:r>
              <a:rPr lang="en-US" b="1" dirty="0"/>
              <a:t>more than 18 ounces of red meat per week increases the risk of colorectal cancers</a:t>
            </a:r>
            <a:r>
              <a:rPr lang="en-US" dirty="0"/>
              <a:t>. Beef, lamb and pork are all red meats.</a:t>
            </a:r>
          </a:p>
          <a:p>
            <a:r>
              <a:rPr lang="en-US" dirty="0"/>
              <a:t>Researchers do not yet know exactly how red meat affects the development of colorectal cancer. Red meat contains compounds that have been shown to damage the lining of the gut and possibly promote cancer. Cooking red meat at high temperatures can also produce other cancer-causing compounds.</a:t>
            </a:r>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11</a:t>
            </a:fld>
            <a:endParaRPr lang="en-US" dirty="0"/>
          </a:p>
        </p:txBody>
      </p:sp>
    </p:spTree>
    <p:extLst>
      <p:ext uri="{BB962C8B-B14F-4D97-AF65-F5344CB8AC3E}">
        <p14:creationId xmlns:p14="http://schemas.microsoft.com/office/powerpoint/2010/main" val="42340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 consumption of sugar-sweetened drinks </a:t>
            </a:r>
          </a:p>
          <a:p>
            <a:br>
              <a:rPr lang="en-US" dirty="0"/>
            </a:br>
            <a:r>
              <a:rPr lang="en-US" dirty="0"/>
              <a:t>Drink mostly water and unsweetened drinks</a:t>
            </a:r>
          </a:p>
          <a:p>
            <a:endParaRPr lang="en-US" dirty="0"/>
          </a:p>
          <a:p>
            <a:r>
              <a:rPr lang="en-US" dirty="0"/>
              <a:t>There is strong evidence that consuming sugar-sweetened beverages causes weight gain, overweight and obesity, linked to 12 cancers.</a:t>
            </a:r>
          </a:p>
          <a:p>
            <a:endParaRPr lang="en-US" dirty="0"/>
          </a:p>
          <a:p>
            <a:r>
              <a:rPr lang="en-US" dirty="0"/>
              <a:t>Sugar-sweetened beverages provide energy, but may not influence appetite in the same way as food does and can promote overconsumption of calories</a:t>
            </a:r>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12</a:t>
            </a:fld>
            <a:endParaRPr lang="en-US" dirty="0"/>
          </a:p>
        </p:txBody>
      </p:sp>
    </p:spTree>
    <p:extLst>
      <p:ext uri="{BB962C8B-B14F-4D97-AF65-F5344CB8AC3E}">
        <p14:creationId xmlns:p14="http://schemas.microsoft.com/office/powerpoint/2010/main" val="155623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Sugar and cancer risk</a:t>
            </a:r>
          </a:p>
          <a:p>
            <a:r>
              <a:rPr lang="en-US" dirty="0"/>
              <a:t>Does sugar feed cancer? This is one of our most frequently asked questions.</a:t>
            </a:r>
            <a:br>
              <a:rPr lang="en-US" dirty="0"/>
            </a:br>
            <a:br>
              <a:rPr lang="en-US" dirty="0"/>
            </a:br>
            <a:r>
              <a:rPr lang="en-US" dirty="0"/>
              <a:t>There is no strong evidence that directly links sugar to increased cancer risk, yet there is an indirect link.</a:t>
            </a:r>
          </a:p>
          <a:p>
            <a:endParaRPr lang="en-US" dirty="0"/>
          </a:p>
          <a:p>
            <a:r>
              <a:rPr lang="en-US" dirty="0"/>
              <a:t>All cells in our body — including cancer cells — need sugar (glucose) from our bloodstream for fuel. We get that blood sugar from foods containing carbohydrates, including vegetables, fruits, whole grains and low-fat dairy sources. Some glucose is produced within our bodies from protein.</a:t>
            </a:r>
          </a:p>
          <a:p>
            <a:r>
              <a:rPr lang="en-US" dirty="0"/>
              <a:t>But eating a lot of high-sugar foods may mean more calories than you need, which leads to excess weight and body fat. It is excess body fat that increases risk of many common cancers. That is why AICR recommends eating a diet rich in nutritious and filling foods, such as whole grains, vegetables, fruit and beans and replacing sugary beverages with low- or no-calorie drinks.</a:t>
            </a:r>
          </a:p>
          <a:p>
            <a:endParaRPr lang="en-US" dirty="0"/>
          </a:p>
          <a:p>
            <a:r>
              <a:rPr lang="en-US" dirty="0"/>
              <a:t>Some strategies to help you eat less sugar include:</a:t>
            </a:r>
            <a:br>
              <a:rPr lang="en-US" dirty="0"/>
            </a:br>
            <a:endParaRPr lang="en-US" dirty="0"/>
          </a:p>
          <a:p>
            <a:r>
              <a:rPr lang="en-US" dirty="0"/>
              <a:t>   switch sodas for flavored sparkling water without added sugar</a:t>
            </a:r>
          </a:p>
          <a:p>
            <a:r>
              <a:rPr lang="en-US" dirty="0"/>
              <a:t>   opt for unsweetened tea</a:t>
            </a:r>
          </a:p>
          <a:p>
            <a:r>
              <a:rPr lang="en-US" dirty="0"/>
              <a:t>   add colorful fruit like berries, melon and citrus to your water</a:t>
            </a:r>
          </a:p>
          <a:p>
            <a:r>
              <a:rPr lang="en-US" dirty="0"/>
              <a:t>   sprinkle cinnamon or cocoa on your coffee beverages and skip the sugar</a:t>
            </a:r>
          </a:p>
          <a:p>
            <a:r>
              <a:rPr lang="en-US" dirty="0"/>
              <a:t>   carry healthy snacks like nuts, fresh or dried fruit or whole grain crackers and cheese instead of sugary snacks.</a:t>
            </a:r>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13</a:t>
            </a:fld>
            <a:endParaRPr lang="en-US" dirty="0"/>
          </a:p>
        </p:txBody>
      </p:sp>
    </p:spTree>
    <p:extLst>
      <p:ext uri="{BB962C8B-B14F-4D97-AF65-F5344CB8AC3E}">
        <p14:creationId xmlns:p14="http://schemas.microsoft.com/office/powerpoint/2010/main" val="190190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strategies to help you eat less sugar include:</a:t>
            </a:r>
            <a:br>
              <a:rPr lang="en-US" dirty="0"/>
            </a:br>
            <a:endParaRPr lang="en-US" dirty="0"/>
          </a:p>
          <a:p>
            <a:r>
              <a:rPr lang="en-US" dirty="0"/>
              <a:t>   switch sodas for flavored sparkling water without added sugar</a:t>
            </a:r>
          </a:p>
          <a:p>
            <a:r>
              <a:rPr lang="en-US" dirty="0"/>
              <a:t>   opt for unsweetened tea</a:t>
            </a:r>
          </a:p>
          <a:p>
            <a:r>
              <a:rPr lang="en-US" dirty="0"/>
              <a:t>   add colorful fruit like berries, melon and citrus to your water</a:t>
            </a:r>
          </a:p>
          <a:p>
            <a:r>
              <a:rPr lang="en-US" dirty="0"/>
              <a:t>   sprinkle cinnamon or cocoa on your coffee beverages and skip the sugar</a:t>
            </a:r>
          </a:p>
          <a:p>
            <a:r>
              <a:rPr lang="en-US" dirty="0"/>
              <a:t>   carry healthy snacks like nuts, fresh or dried fruit or whole grain crackers and cheese instead of sugary snacks.</a:t>
            </a:r>
          </a:p>
          <a:p>
            <a:endParaRPr lang="en-US" dirty="0"/>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14</a:t>
            </a:fld>
            <a:endParaRPr lang="en-US" dirty="0"/>
          </a:p>
        </p:txBody>
      </p:sp>
    </p:spTree>
    <p:extLst>
      <p:ext uri="{BB962C8B-B14F-4D97-AF65-F5344CB8AC3E}">
        <p14:creationId xmlns:p14="http://schemas.microsoft.com/office/powerpoint/2010/main" val="160370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drink size!</a:t>
            </a:r>
          </a:p>
          <a:p>
            <a:endParaRPr lang="en-US" dirty="0"/>
          </a:p>
          <a:p>
            <a:r>
              <a:rPr lang="en-US" dirty="0"/>
              <a:t>For cancer prevention, it’s best not to drink alcohol</a:t>
            </a:r>
          </a:p>
          <a:p>
            <a:endParaRPr lang="en-US" dirty="0"/>
          </a:p>
          <a:p>
            <a:r>
              <a:rPr lang="en-US" dirty="0"/>
              <a:t>The best advice for those concerned about cancer is not to drink.</a:t>
            </a:r>
          </a:p>
          <a:p>
            <a:r>
              <a:rPr lang="en-US" dirty="0"/>
              <a:t>If you do choose to drink alcohol, however, limit your consumption to one drink for women and two for men per day.</a:t>
            </a:r>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15</a:t>
            </a:fld>
            <a:endParaRPr lang="en-US" dirty="0"/>
          </a:p>
        </p:txBody>
      </p:sp>
    </p:spTree>
    <p:extLst>
      <p:ext uri="{BB962C8B-B14F-4D97-AF65-F5344CB8AC3E}">
        <p14:creationId xmlns:p14="http://schemas.microsoft.com/office/powerpoint/2010/main" val="954847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 alcohol consumption</a:t>
            </a:r>
          </a:p>
          <a:p>
            <a:br>
              <a:rPr lang="en-US" dirty="0"/>
            </a:br>
            <a:r>
              <a:rPr lang="en-US" dirty="0"/>
              <a:t>For cancer prevention, it’s best not to drink alcohol</a:t>
            </a:r>
          </a:p>
          <a:p>
            <a:endParaRPr lang="en-US" dirty="0"/>
          </a:p>
          <a:p>
            <a:r>
              <a:rPr lang="en-US" dirty="0"/>
              <a:t>Previous research has shown that modest amounts of alcohol may have a protective effect against coronary heart disease.</a:t>
            </a:r>
          </a:p>
          <a:p>
            <a:endParaRPr lang="en-US" dirty="0"/>
          </a:p>
          <a:p>
            <a:r>
              <a:rPr lang="en-US" dirty="0"/>
              <a:t>But for cancer prevention, the evidence is clear and convincing: alcohol in any form is a potent carcinogen. It's linked to 6 different cancers. The best advice for those concerned about cancer is not to drink.</a:t>
            </a:r>
          </a:p>
          <a:p>
            <a:r>
              <a:rPr lang="en-US" dirty="0"/>
              <a:t>If you do choose to drink alcohol, however, limit your consumption to one drink for women and two for men per day.</a:t>
            </a:r>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16</a:t>
            </a:fld>
            <a:endParaRPr lang="en-US" dirty="0"/>
          </a:p>
        </p:txBody>
      </p:sp>
    </p:spTree>
    <p:extLst>
      <p:ext uri="{BB962C8B-B14F-4D97-AF65-F5344CB8AC3E}">
        <p14:creationId xmlns:p14="http://schemas.microsoft.com/office/powerpoint/2010/main" val="364844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use supplements for cancer prevention</a:t>
            </a:r>
            <a:br>
              <a:rPr lang="en-US" dirty="0"/>
            </a:br>
            <a:r>
              <a:rPr lang="en-US" dirty="0"/>
              <a:t>Aim to meet nutritional needs through diet alone</a:t>
            </a:r>
          </a:p>
          <a:p>
            <a:endParaRPr lang="en-US" dirty="0"/>
          </a:p>
          <a:p>
            <a:r>
              <a:rPr lang="en-US" dirty="0"/>
              <a:t>For most people, it is possible to obtain adequate nutrition from a healthy diet that includes the right foods and drinks.</a:t>
            </a:r>
          </a:p>
          <a:p>
            <a:r>
              <a:rPr lang="en-US" dirty="0"/>
              <a:t>The panel doesn’t discourage the use of multivitamins or specific supplements for those sub-sections of the population who stand to benefit from them, such as women of childbearing age and the elderly. They simply caution against expecting any dietary supplement to lower cancer risk as well as a healthy diet can.</a:t>
            </a:r>
          </a:p>
          <a:p>
            <a:endParaRPr lang="en-US" dirty="0"/>
          </a:p>
          <a:p>
            <a:r>
              <a:rPr lang="en-US" dirty="0"/>
              <a:t>High-dose beta-carotene supplements have been linked to an increased risk for lung cancer in current and former smokers. It’s always best to discuss any dietary supplement with your doctor or a registered dietitian.</a:t>
            </a:r>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17</a:t>
            </a:fld>
            <a:endParaRPr lang="en-US" dirty="0"/>
          </a:p>
        </p:txBody>
      </p:sp>
    </p:spTree>
    <p:extLst>
      <p:ext uri="{BB962C8B-B14F-4D97-AF65-F5344CB8AC3E}">
        <p14:creationId xmlns:p14="http://schemas.microsoft.com/office/powerpoint/2010/main" val="1243364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Smoking and Cancer</a:t>
            </a:r>
          </a:p>
          <a:p>
            <a:endParaRPr lang="en-US" b="1" dirty="0"/>
          </a:p>
          <a:p>
            <a:r>
              <a:rPr lang="en-US" dirty="0"/>
              <a:t>Smoking tobacco is the leading cause of cancer worldwide, causing almost 6 million deaths each year. All of these deaths could be prevented if people did not smoke.</a:t>
            </a:r>
          </a:p>
          <a:p>
            <a:endParaRPr lang="en-US" dirty="0"/>
          </a:p>
          <a:p>
            <a:r>
              <a:rPr lang="en-US" dirty="0"/>
              <a:t>Tobacco smoke contains a number of known carcinogens – substances that cause cancer. Many people know that smoking causes lung cancer, but it can also cause many other types, including breast, colorectal, blood, bladder, liver, mouth, pancreatic and stomach cancer. Passive smoking (being exposed to someone else’s tobacco smoke) also increases the risk of lung cancer and is particularly dangerous for children.</a:t>
            </a:r>
          </a:p>
          <a:p>
            <a:endParaRPr lang="en-US" dirty="0"/>
          </a:p>
          <a:p>
            <a:r>
              <a:rPr lang="en-US" dirty="0"/>
              <a:t>All forms of tobacco cause cancer regardless of whether it is chewed; smoked, such as pipes, cigars, “light” cigarettes, roll-ups and shishas; or sucked and inhaled, such as smokeless tobacco and betel quid.</a:t>
            </a:r>
          </a:p>
          <a:p>
            <a:endParaRPr lang="en-US" dirty="0"/>
          </a:p>
          <a:p>
            <a:r>
              <a:rPr lang="en-US" b="1" dirty="0"/>
              <a:t>E-cigarettes</a:t>
            </a:r>
            <a:r>
              <a:rPr lang="en-US" dirty="0"/>
              <a:t> (“vaping”) do not contain tobacco but there is conflicting information about their safety. They are not regulated, and their long-term impact on health is not yet known.</a:t>
            </a:r>
          </a:p>
          <a:p>
            <a:endParaRPr lang="en-US" dirty="0"/>
          </a:p>
          <a:p>
            <a:r>
              <a:rPr lang="en-US" dirty="0"/>
              <a:t>Not smoking or giving up smoking is the best way to reduce your own cancer risk and the risk to those around you, followed by maintaining a healthy weight, eating a healthy diet, and keeping active.</a:t>
            </a:r>
          </a:p>
          <a:p>
            <a:r>
              <a:rPr lang="en-US" i="1" dirty="0"/>
              <a:t>There is a lot of free information and support available to help with giving up smoking, from </a:t>
            </a:r>
            <a:r>
              <a:rPr lang="en-US" i="1" dirty="0">
                <a:hlinkClick r:id="rId3"/>
              </a:rPr>
              <a:t>the National Institutes of Health</a:t>
            </a:r>
            <a:r>
              <a:rPr lang="en-US" i="1" dirty="0"/>
              <a:t> and </a:t>
            </a:r>
            <a:r>
              <a:rPr lang="en-US" i="1" dirty="0">
                <a:hlinkClick r:id="rId4"/>
              </a:rPr>
              <a:t>related factsheets from the Centers for Disease Control and Prevention</a:t>
            </a:r>
            <a:r>
              <a:rPr lang="en-US" i="1" dirty="0"/>
              <a:t>.</a:t>
            </a:r>
            <a:endParaRPr lang="en-US" dirty="0"/>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18</a:t>
            </a:fld>
            <a:endParaRPr lang="en-US" dirty="0"/>
          </a:p>
        </p:txBody>
      </p:sp>
    </p:spTree>
    <p:extLst>
      <p:ext uri="{BB962C8B-B14F-4D97-AF65-F5344CB8AC3E}">
        <p14:creationId xmlns:p14="http://schemas.microsoft.com/office/powerpoint/2010/main" val="2579145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Smoking tobacco is the leading cause of cancer worldwide, causing almost 6 million deaths each year. All of these deaths could be prevented if people did not smoke.</a:t>
            </a:r>
          </a:p>
          <a:p>
            <a:endParaRPr lang="en-US" dirty="0"/>
          </a:p>
          <a:p>
            <a:r>
              <a:rPr lang="en-US" dirty="0"/>
              <a:t>Tobacco smoke contains a number of known carcinogens – substances that cause cancer. Many people know that smoking causes lung cancer, but it can also cause many other types, including breast, colorectal, blood, bladder, liver, mouth, pancreatic and stomach cancer. Passive smoking (being exposed to someone else’s tobacco smoke) also increases the risk of lung cancer and is particularly dangerous for children.</a:t>
            </a:r>
          </a:p>
          <a:p>
            <a:endParaRPr lang="en-US" dirty="0"/>
          </a:p>
          <a:p>
            <a:r>
              <a:rPr lang="en-US" dirty="0"/>
              <a:t>All forms of tobacco cause cancer regardless of whether it is chewed; smoked, such as pipes, cigars, “light” cigarettes, roll-ups and shishas; or sucked and inhaled, such as smokeless tobacco and betel quid.</a:t>
            </a:r>
          </a:p>
          <a:p>
            <a:endParaRPr lang="en-US" dirty="0"/>
          </a:p>
          <a:p>
            <a:r>
              <a:rPr lang="en-US" b="1" dirty="0"/>
              <a:t>E-cigarettes</a:t>
            </a:r>
            <a:r>
              <a:rPr lang="en-US" dirty="0"/>
              <a:t> (“vaping”) do not contain tobacco but there is conflicting information about their safety. They are not regulated, and their long-term impact on health is not yet known.</a:t>
            </a:r>
          </a:p>
          <a:p>
            <a:endParaRPr lang="en-US" dirty="0"/>
          </a:p>
          <a:p>
            <a:r>
              <a:rPr lang="en-US" dirty="0"/>
              <a:t>Not smoking or giving up smoking is the best way to reduce your own cancer risk and the risk to those around you, followed by maintaining a healthy weight, eating a healthy diet, and keeping active.</a:t>
            </a:r>
          </a:p>
          <a:p>
            <a:r>
              <a:rPr lang="en-US" i="1" dirty="0"/>
              <a:t>There is a lot of free information and support available to help with giving up smoking, from </a:t>
            </a:r>
            <a:r>
              <a:rPr lang="en-US" i="1" dirty="0">
                <a:hlinkClick r:id="rId3"/>
              </a:rPr>
              <a:t>the National Institutes of Health</a:t>
            </a:r>
            <a:r>
              <a:rPr lang="en-US" i="1" dirty="0"/>
              <a:t> and </a:t>
            </a:r>
            <a:r>
              <a:rPr lang="en-US" i="1" dirty="0">
                <a:hlinkClick r:id="rId4"/>
              </a:rPr>
              <a:t>related factsheets from the Centers for Disease Control and Prevention</a:t>
            </a:r>
            <a:r>
              <a:rPr lang="en-US" i="1" dirty="0"/>
              <a:t>.</a:t>
            </a:r>
            <a:endParaRPr lang="en-US" dirty="0"/>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19</a:t>
            </a:fld>
            <a:endParaRPr lang="en-US" dirty="0"/>
          </a:p>
        </p:txBody>
      </p:sp>
    </p:spTree>
    <p:extLst>
      <p:ext uri="{BB962C8B-B14F-4D97-AF65-F5344CB8AC3E}">
        <p14:creationId xmlns:p14="http://schemas.microsoft.com/office/powerpoint/2010/main" val="93587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2</a:t>
            </a:fld>
            <a:endParaRPr lang="en-US" dirty="0"/>
          </a:p>
        </p:txBody>
      </p:sp>
    </p:spTree>
    <p:extLst>
      <p:ext uri="{BB962C8B-B14F-4D97-AF65-F5344CB8AC3E}">
        <p14:creationId xmlns:p14="http://schemas.microsoft.com/office/powerpoint/2010/main" val="4061992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Sun, Vitamin D, and Cancer</a:t>
            </a:r>
          </a:p>
          <a:p>
            <a:r>
              <a:rPr lang="en-US" dirty="0"/>
              <a:t>The majority of skin cancer cases are caused by too much exposure to ultraviolet (UV) radiation from the sun and, increasingly, from sunbeds. Between 2 and 3 million skin cancers occur globally each year, and rates are rising. Melanoma, which is the least common but most serious type of skin cancer, causes the majority of deaths from the disease. The risk of melanoma rises with age, but it is increasingly one of the most common cancers among young people.</a:t>
            </a:r>
          </a:p>
          <a:p>
            <a:r>
              <a:rPr lang="en-US" dirty="0"/>
              <a:t>Most cases of skin cancer could be prevented by avoiding overexposure to UV rays. UVA and UVB are the two main types of sun rays, and both cause skin cancer by damaging the DNA in our skin cells. Some groups of people are more at risk of the skin damage that leads to skin cancer than others, including children and those with fair skin or red or light-colored hair. Sunburn also increases the risk of skin cancer; getting a sunburn just once every two years can triple your risk of melanoma. So if you’ve had sunburn in the past you need to do more to protect your skin in the future.</a:t>
            </a:r>
          </a:p>
          <a:p>
            <a:r>
              <a:rPr lang="en-US" dirty="0"/>
              <a:t>The best ways to enjoy the sun safely and protect yourself from sun damage that could lead to skin cancer are: not staying in the sun too long, especially between 11 am and 3 pm between March and October; applying high-factor sunscreen frequently; and wearing a hat, sunglasses, and clothes that cover your arms and legs. It’s important to protect your skin even when you already have a tan. Avoid using sunbeds or tanning booths. Fake tan is safer than using sunbeds, but Melanotan injections are illegal and unsafe.</a:t>
            </a:r>
          </a:p>
          <a:p>
            <a:r>
              <a:rPr lang="en-US" b="1" dirty="0"/>
              <a:t>Vitamin D</a:t>
            </a:r>
            <a:r>
              <a:rPr lang="en-US" dirty="0"/>
              <a:t>  -- Some people can get enough vitamin D by enjoying the sun safely and, as it is also found in foods, by eating a healthy diet. </a:t>
            </a:r>
          </a:p>
          <a:p>
            <a:r>
              <a:rPr lang="en-US" dirty="0"/>
              <a:t>People who have a higher risk of vitamin D deficiency are being advised to take a supplement all year round.</a:t>
            </a:r>
          </a:p>
          <a:p>
            <a:r>
              <a:rPr lang="en-US" i="1" dirty="0"/>
              <a:t>Visit the National Institutes of Health for </a:t>
            </a:r>
            <a:r>
              <a:rPr lang="en-US" i="1" dirty="0">
                <a:hlinkClick r:id="rId3"/>
              </a:rPr>
              <a:t>more information on sunlight and cancer</a:t>
            </a:r>
            <a:r>
              <a:rPr lang="en-US" i="1" dirty="0"/>
              <a:t>.</a:t>
            </a:r>
            <a:endParaRPr lang="en-US" dirty="0"/>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20</a:t>
            </a:fld>
            <a:endParaRPr lang="en-US" dirty="0"/>
          </a:p>
        </p:txBody>
      </p:sp>
    </p:spTree>
    <p:extLst>
      <p:ext uri="{BB962C8B-B14F-4D97-AF65-F5344CB8AC3E}">
        <p14:creationId xmlns:p14="http://schemas.microsoft.com/office/powerpoint/2010/main" val="3515321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Sun, Vitamin D, and Cancer</a:t>
            </a:r>
          </a:p>
          <a:p>
            <a:r>
              <a:rPr lang="en-US" dirty="0"/>
              <a:t>The majority of skin cancer cases are caused by too much exposure to ultraviolet (UV) radiation from the sun and, increasingly, from sunbeds. Between 2 and 3 million skin cancers occur globally each year, and rates are rising. Melanoma, which is the least common but most serious type of skin cancer, causes the majority of deaths from the disease. The risk of melanoma rises with age, but it is increasingly one of the most common cancers among young people.</a:t>
            </a:r>
          </a:p>
          <a:p>
            <a:r>
              <a:rPr lang="en-US" dirty="0"/>
              <a:t>Most cases of skin cancer could be prevented by avoiding overexposure to UV rays. UVA and UVB are the two main types of sun rays, and both cause skin cancer by damaging the DNA in our skin cells. Some groups of people are more at risk of the skin damage that leads to skin cancer than others, including children and those with fair skin or red or light-colored hair. Sunburn also increases the risk of skin cancer; getting a sunburn just once every two years can triple your risk of melanoma. So if you’ve had sunburn in the past you need to do more to protect your skin in the future.</a:t>
            </a:r>
          </a:p>
          <a:p>
            <a:r>
              <a:rPr lang="en-US" dirty="0"/>
              <a:t>The best ways to enjoy the sun safely and protect yourself from sun damage that could lead to skin cancer are: not staying in the sun too long, especially between 11 am and 3 pm between March and October; applying high-factor sunscreen frequently; and wearing a hat, sunglasses, and clothes that cover your arms and legs. It’s important to protect your skin even when you already have a tan. Avoid using sunbeds or tanning booths. Fake tan is safer than using sunbeds, but Melanotan injections are illegal and unsafe.</a:t>
            </a:r>
          </a:p>
          <a:p>
            <a:r>
              <a:rPr lang="en-US" b="1" dirty="0"/>
              <a:t>Vitamin D</a:t>
            </a:r>
            <a:r>
              <a:rPr lang="en-US" dirty="0"/>
              <a:t>  -- Some people can get enough vitamin D by enjoying the sun safely and, as it is also found in foods, by eating a healthy diet. </a:t>
            </a:r>
          </a:p>
          <a:p>
            <a:r>
              <a:rPr lang="en-US" dirty="0"/>
              <a:t>People who have a higher risk of vitamin D deficiency are being advised to take a supplement all year round.</a:t>
            </a:r>
          </a:p>
          <a:p>
            <a:r>
              <a:rPr lang="en-US" i="1" dirty="0"/>
              <a:t>Visit the National Institutes of Health for </a:t>
            </a:r>
            <a:r>
              <a:rPr lang="en-US" i="1" dirty="0">
                <a:hlinkClick r:id="rId3"/>
              </a:rPr>
              <a:t>more information on sunlight and cancer</a:t>
            </a:r>
            <a:r>
              <a:rPr lang="en-US" i="1" dirty="0"/>
              <a:t>.</a:t>
            </a:r>
            <a:endParaRPr lang="en-US" dirty="0"/>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21</a:t>
            </a:fld>
            <a:endParaRPr lang="en-US" dirty="0"/>
          </a:p>
        </p:txBody>
      </p:sp>
    </p:spTree>
    <p:extLst>
      <p:ext uri="{BB962C8B-B14F-4D97-AF65-F5344CB8AC3E}">
        <p14:creationId xmlns:p14="http://schemas.microsoft.com/office/powerpoint/2010/main" val="3424807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 cancer diagnosis: follow our Recommendations, if you can</a:t>
            </a:r>
          </a:p>
          <a:p>
            <a:br>
              <a:rPr lang="en-US" dirty="0"/>
            </a:br>
            <a:r>
              <a:rPr lang="en-US" dirty="0"/>
              <a:t>Check with your health professional about what is right for you</a:t>
            </a:r>
          </a:p>
          <a:p>
            <a:endParaRPr lang="en-US" dirty="0"/>
          </a:p>
          <a:p>
            <a:r>
              <a:rPr lang="en-US" dirty="0"/>
              <a:t>Anyone who has received a diagnosis of cancer should receive specialized nutritional advice from an appropriately trained professional. Once treatment has been completed, if you are able to do so (and unless otherwise advised), aim to follow AICR’s cancer prevention recommendations for diet, physical activity and healthy weight maintenance.</a:t>
            </a:r>
          </a:p>
          <a:p>
            <a:endParaRPr lang="en-US" dirty="0"/>
          </a:p>
          <a:p>
            <a:r>
              <a:rPr lang="en-US" dirty="0"/>
              <a:t>For breast cancer survivors, there is persuasive evidence that nutritional factors and physical activity reliably predict important outcomes from breast cancer.</a:t>
            </a:r>
          </a:p>
        </p:txBody>
      </p:sp>
      <p:sp>
        <p:nvSpPr>
          <p:cNvPr id="4" name="Slide Number Placeholder 3"/>
          <p:cNvSpPr>
            <a:spLocks noGrp="1"/>
          </p:cNvSpPr>
          <p:nvPr>
            <p:ph type="sldNum" sz="quarter" idx="10"/>
          </p:nvPr>
        </p:nvSpPr>
        <p:spPr/>
        <p:txBody>
          <a:bodyPr/>
          <a:lstStyle/>
          <a:p>
            <a:fld id="{F733CFB0-CA41-46E0-96A1-10803527493D}" type="slidenum">
              <a:rPr lang="en-US" smtClean="0"/>
              <a:t>22</a:t>
            </a:fld>
            <a:endParaRPr lang="en-US" dirty="0"/>
          </a:p>
        </p:txBody>
      </p:sp>
    </p:spTree>
    <p:extLst>
      <p:ext uri="{BB962C8B-B14F-4D97-AF65-F5344CB8AC3E}">
        <p14:creationId xmlns:p14="http://schemas.microsoft.com/office/powerpoint/2010/main" val="292714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3CFB0-CA41-46E0-96A1-10803527493D}" type="slidenum">
              <a:rPr lang="en-US" smtClean="0"/>
              <a:t>28</a:t>
            </a:fld>
            <a:endParaRPr lang="en-US" dirty="0"/>
          </a:p>
        </p:txBody>
      </p:sp>
    </p:spTree>
    <p:extLst>
      <p:ext uri="{BB962C8B-B14F-4D97-AF65-F5344CB8AC3E}">
        <p14:creationId xmlns:p14="http://schemas.microsoft.com/office/powerpoint/2010/main" val="688157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3CFB0-CA41-46E0-96A1-10803527493D}" type="slidenum">
              <a:rPr lang="en-US" smtClean="0"/>
              <a:t>39</a:t>
            </a:fld>
            <a:endParaRPr lang="en-US" dirty="0"/>
          </a:p>
        </p:txBody>
      </p:sp>
    </p:spTree>
    <p:extLst>
      <p:ext uri="{BB962C8B-B14F-4D97-AF65-F5344CB8AC3E}">
        <p14:creationId xmlns:p14="http://schemas.microsoft.com/office/powerpoint/2010/main" val="4147595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BB97FB-1994-CA48-A148-4CB0CD085A91}" type="slidenum">
              <a:rPr lang="en-US" smtClean="0"/>
              <a:t>40</a:t>
            </a:fld>
            <a:endParaRPr lang="en-US" dirty="0"/>
          </a:p>
        </p:txBody>
      </p:sp>
    </p:spTree>
    <p:extLst>
      <p:ext uri="{BB962C8B-B14F-4D97-AF65-F5344CB8AC3E}">
        <p14:creationId xmlns:p14="http://schemas.microsoft.com/office/powerpoint/2010/main" val="145491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3</a:t>
            </a:fld>
            <a:endParaRPr lang="en-US" dirty="0"/>
          </a:p>
        </p:txBody>
      </p:sp>
    </p:spTree>
    <p:extLst>
      <p:ext uri="{BB962C8B-B14F-4D97-AF65-F5344CB8AC3E}">
        <p14:creationId xmlns:p14="http://schemas.microsoft.com/office/powerpoint/2010/main" val="345977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 healthy weight </a:t>
            </a:r>
            <a:br>
              <a:rPr lang="en-US" dirty="0"/>
            </a:br>
            <a:r>
              <a:rPr lang="en-US" dirty="0"/>
              <a:t>Keep your weight within the healthy range and avoid weight gain in adult life</a:t>
            </a:r>
          </a:p>
          <a:p>
            <a:r>
              <a:rPr lang="en-US" dirty="0"/>
              <a:t>Next to not smoking, maintaining a healthy weight is the most important thing you can do to reduce your risk of cancer. Aim to be at the lower end of the healthy Body Mass Index (BMI) range.</a:t>
            </a:r>
          </a:p>
          <a:p>
            <a:r>
              <a:rPr lang="en-US" dirty="0"/>
              <a:t>Body fat doesn’t just sit there on our waists – it acts like a ‘hormone pump’ releasing insulin, estrogen and other hormones into the bloodstream, which can spur cancer growth. </a:t>
            </a:r>
          </a:p>
        </p:txBody>
      </p:sp>
      <p:sp>
        <p:nvSpPr>
          <p:cNvPr id="4" name="Slide Number Placeholder 3"/>
          <p:cNvSpPr>
            <a:spLocks noGrp="1"/>
          </p:cNvSpPr>
          <p:nvPr>
            <p:ph type="sldNum" sz="quarter" idx="10"/>
          </p:nvPr>
        </p:nvSpPr>
        <p:spPr/>
        <p:txBody>
          <a:bodyPr/>
          <a:lstStyle/>
          <a:p>
            <a:fld id="{F733CFB0-CA41-46E0-96A1-10803527493D}" type="slidenum">
              <a:rPr lang="en-US" smtClean="0"/>
              <a:t>4</a:t>
            </a:fld>
            <a:endParaRPr lang="en-US" dirty="0"/>
          </a:p>
        </p:txBody>
      </p:sp>
    </p:spTree>
    <p:extLst>
      <p:ext uri="{BB962C8B-B14F-4D97-AF65-F5344CB8AC3E}">
        <p14:creationId xmlns:p14="http://schemas.microsoft.com/office/powerpoint/2010/main" val="36129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activity in any form helps to lower cancer risk. Aim to build more activity, like brisk walking, into your daily routine.</a:t>
            </a:r>
          </a:p>
          <a:p>
            <a:r>
              <a:rPr lang="en-US" dirty="0"/>
              <a:t>Physical activity also helps to prevent weight gain, overweight and obesity, which increase risk of cancer.</a:t>
            </a:r>
          </a:p>
          <a:p>
            <a:r>
              <a:rPr lang="en-US" dirty="0"/>
              <a:t>Scientists recommend that we aim for a minimum of 150 minutes of moderate, or 75 minutes of vigorous, physical activity a week. For cancer prevention and weight control, higher levels of activity provide even more benefit. Work toward achieving 45 to 60 minutes moderate-intensity physical activity daily. Going beyond 60 minutes daily provides additional health benefits.</a:t>
            </a:r>
          </a:p>
          <a:p>
            <a:r>
              <a:rPr lang="en-US" dirty="0"/>
              <a:t>Emerging research is shows that sedentary behaviors – e.g. sitting at a computer, watching tv, – increase risk for weight gain, overweight and obesity. Break up your day by getting up and walking around a few minutes every hour.</a:t>
            </a:r>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5</a:t>
            </a:fld>
            <a:endParaRPr lang="en-US" dirty="0"/>
          </a:p>
        </p:txBody>
      </p:sp>
    </p:spTree>
    <p:extLst>
      <p:ext uri="{BB962C8B-B14F-4D97-AF65-F5344CB8AC3E}">
        <p14:creationId xmlns:p14="http://schemas.microsoft.com/office/powerpoint/2010/main" val="385894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Exercise and physical activity fall into four basic categories — endurance, strength, balance, and flexibility. Most people tend to focus on one activity or type of exercise and think they're doing enough. Each type is different, though. Doing them all will give you more benefits. Mixing it up also helps to reduce boredom and cut your risk of injury.</a:t>
            </a:r>
          </a:p>
          <a:p>
            <a:r>
              <a:rPr lang="en-US" dirty="0"/>
              <a:t>Though we’ve described each type separately, some activities fit into more than one category. For example, many endurance activities also build strength. Strength exercises also help improve balance</a:t>
            </a:r>
          </a:p>
          <a:p>
            <a:endParaRPr lang="en-US" dirty="0"/>
          </a:p>
        </p:txBody>
      </p:sp>
      <p:sp>
        <p:nvSpPr>
          <p:cNvPr id="4" name="Slide Number Placeholder 3"/>
          <p:cNvSpPr>
            <a:spLocks noGrp="1"/>
          </p:cNvSpPr>
          <p:nvPr>
            <p:ph type="sldNum" sz="quarter" idx="10"/>
          </p:nvPr>
        </p:nvSpPr>
        <p:spPr/>
        <p:txBody>
          <a:bodyPr/>
          <a:lstStyle/>
          <a:p>
            <a:pPr>
              <a:defRPr/>
            </a:pPr>
            <a:fld id="{95973FE3-05D1-4CAC-B9DE-32551C1722EF}" type="slidenum">
              <a:rPr lang="en-US" smtClean="0"/>
              <a:pPr>
                <a:defRPr/>
              </a:pPr>
              <a:t>6</a:t>
            </a:fld>
            <a:endParaRPr lang="en-US" dirty="0"/>
          </a:p>
        </p:txBody>
      </p:sp>
    </p:spTree>
    <p:extLst>
      <p:ext uri="{BB962C8B-B14F-4D97-AF65-F5344CB8AC3E}">
        <p14:creationId xmlns:p14="http://schemas.microsoft.com/office/powerpoint/2010/main" val="384707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7</a:t>
            </a:fld>
            <a:endParaRPr lang="en-US" dirty="0"/>
          </a:p>
        </p:txBody>
      </p:sp>
    </p:spTree>
    <p:extLst>
      <p:ext uri="{BB962C8B-B14F-4D97-AF65-F5344CB8AC3E}">
        <p14:creationId xmlns:p14="http://schemas.microsoft.com/office/powerpoint/2010/main" val="258012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 diet rich in whole grains, vegetables, fruits and beans</a:t>
            </a:r>
          </a:p>
          <a:p>
            <a:br>
              <a:rPr lang="en-US" dirty="0"/>
            </a:br>
            <a:r>
              <a:rPr lang="en-US" dirty="0"/>
              <a:t>Make whole grains, vegetables, fruits and pulses (legumes) such as beans and lentils a major part of your usual daily diet</a:t>
            </a:r>
          </a:p>
          <a:p>
            <a:endParaRPr lang="en-US" dirty="0"/>
          </a:p>
          <a:p>
            <a:r>
              <a:rPr lang="en-US" dirty="0"/>
              <a:t>Basing our diets around plant foods (like vegetables, fruits, whole grains and beans), which contain fiber and other nutrients, can reduce our risk of cancer.</a:t>
            </a:r>
          </a:p>
          <a:p>
            <a:endParaRPr lang="en-US" dirty="0"/>
          </a:p>
          <a:p>
            <a:r>
              <a:rPr lang="en-US" dirty="0"/>
              <a:t>For good health, AICR recommends that we base all of our meals on plant foods. When preparing a meal, aim to fill at least two-thirds of your plate with vegetables, fruits, whole grains and beans.</a:t>
            </a:r>
          </a:p>
          <a:p>
            <a:endParaRPr lang="en-US" dirty="0"/>
          </a:p>
          <a:p>
            <a:r>
              <a:rPr lang="en-US" dirty="0"/>
              <a:t>As well as containing vitamins and minerals, plant foods are good sources of substances called phytochemicals. These are biologically active compounds, which can help to protect cells in the body from damage that can lead to cancer.</a:t>
            </a:r>
          </a:p>
          <a:p>
            <a:endParaRPr lang="en-US" dirty="0"/>
          </a:p>
          <a:p>
            <a:r>
              <a:rPr lang="en-US" dirty="0"/>
              <a:t>Plant foods can also help us to maintain a healthy weight because many of them are lower in energy density (calories).</a:t>
            </a:r>
          </a:p>
          <a:p>
            <a:endParaRPr lang="en-US" dirty="0"/>
          </a:p>
        </p:txBody>
      </p:sp>
      <p:sp>
        <p:nvSpPr>
          <p:cNvPr id="4" name="Slide Number Placeholder 3"/>
          <p:cNvSpPr>
            <a:spLocks noGrp="1"/>
          </p:cNvSpPr>
          <p:nvPr>
            <p:ph type="sldNum" sz="quarter" idx="10"/>
          </p:nvPr>
        </p:nvSpPr>
        <p:spPr/>
        <p:txBody>
          <a:bodyPr/>
          <a:lstStyle/>
          <a:p>
            <a:fld id="{F733CFB0-CA41-46E0-96A1-10803527493D}" type="slidenum">
              <a:rPr lang="en-US" smtClean="0"/>
              <a:t>8</a:t>
            </a:fld>
            <a:endParaRPr lang="en-US" dirty="0"/>
          </a:p>
        </p:txBody>
      </p:sp>
    </p:spTree>
    <p:extLst>
      <p:ext uri="{BB962C8B-B14F-4D97-AF65-F5344CB8AC3E}">
        <p14:creationId xmlns:p14="http://schemas.microsoft.com/office/powerpoint/2010/main" val="203464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 consumption of “fast foods” and other processed foods high in fat, starches or sugars </a:t>
            </a:r>
          </a:p>
          <a:p>
            <a:br>
              <a:rPr lang="en-US" dirty="0"/>
            </a:br>
            <a:r>
              <a:rPr lang="en-US" dirty="0"/>
              <a:t>Limiting these foods helps control calorie intake and maintain a healthy weight</a:t>
            </a:r>
          </a:p>
          <a:p>
            <a:endParaRPr lang="en-US" dirty="0"/>
          </a:p>
          <a:p>
            <a:r>
              <a:rPr lang="en-US" dirty="0"/>
              <a:t>There is strong evidence that consuming "fast-foods" and a "Western-type" diet are causes of weight gain, overweight and obesity, which are linked to 12 cancers.</a:t>
            </a:r>
          </a:p>
          <a:p>
            <a:endParaRPr lang="en-US" dirty="0"/>
          </a:p>
          <a:p>
            <a:r>
              <a:rPr lang="en-US" dirty="0"/>
              <a:t>Glycemic load also increases risk for endometrial cancer.</a:t>
            </a:r>
          </a:p>
        </p:txBody>
      </p:sp>
      <p:sp>
        <p:nvSpPr>
          <p:cNvPr id="4" name="Slide Number Placeholder 3"/>
          <p:cNvSpPr>
            <a:spLocks noGrp="1"/>
          </p:cNvSpPr>
          <p:nvPr>
            <p:ph type="sldNum" sz="quarter" idx="10"/>
          </p:nvPr>
        </p:nvSpPr>
        <p:spPr/>
        <p:txBody>
          <a:bodyPr/>
          <a:lstStyle/>
          <a:p>
            <a:fld id="{F733CFB0-CA41-46E0-96A1-10803527493D}" type="slidenum">
              <a:rPr lang="en-US" smtClean="0"/>
              <a:t>9</a:t>
            </a:fld>
            <a:endParaRPr lang="en-US" dirty="0"/>
          </a:p>
        </p:txBody>
      </p:sp>
    </p:spTree>
    <p:extLst>
      <p:ext uri="{BB962C8B-B14F-4D97-AF65-F5344CB8AC3E}">
        <p14:creationId xmlns:p14="http://schemas.microsoft.com/office/powerpoint/2010/main" val="41943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179933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395528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154904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F8BB7-3CCF-A246-B36F-92C1E2D3D84D}"/>
              </a:ext>
            </a:extLst>
          </p:cNvPr>
          <p:cNvPicPr>
            <a:picLocks noChangeAspect="1"/>
          </p:cNvPicPr>
          <p:nvPr userDrawn="1"/>
        </p:nvPicPr>
        <p:blipFill>
          <a:blip r:embed="rId2"/>
          <a:stretch>
            <a:fillRect/>
          </a:stretch>
        </p:blipFill>
        <p:spPr>
          <a:xfrm>
            <a:off x="0" y="1654"/>
            <a:ext cx="9144000" cy="6854692"/>
          </a:xfrm>
          <a:prstGeom prst="rect">
            <a:avLst/>
          </a:prstGeom>
        </p:spPr>
      </p:pic>
      <p:sp>
        <p:nvSpPr>
          <p:cNvPr id="8" name="Title Placeholder 1"/>
          <p:cNvSpPr>
            <a:spLocks noGrp="1"/>
          </p:cNvSpPr>
          <p:nvPr>
            <p:ph type="title" hasCustomPrompt="1"/>
          </p:nvPr>
        </p:nvSpPr>
        <p:spPr>
          <a:xfrm>
            <a:off x="325057" y="2131233"/>
            <a:ext cx="2554379" cy="1196201"/>
          </a:xfrm>
          <a:prstGeom prst="rect">
            <a:avLst/>
          </a:prstGeom>
        </p:spPr>
        <p:txBody>
          <a:bodyPr vert="horz" lIns="0" tIns="0" rIns="0" bIns="0" rtlCol="0" anchor="t" anchorCtr="0">
            <a:noAutofit/>
          </a:bodyPr>
          <a:lstStyle>
            <a:lvl1pPr algn="l">
              <a:defRPr sz="2800" b="0" i="0">
                <a:solidFill>
                  <a:schemeClr val="bg1"/>
                </a:solidFill>
                <a:latin typeface="Palatino" pitchFamily="2" charset="77"/>
                <a:ea typeface="Palatino" pitchFamily="2" charset="77"/>
                <a:cs typeface="Arial"/>
              </a:defRPr>
            </a:lvl1pPr>
          </a:lstStyle>
          <a:p>
            <a:r>
              <a:rPr lang="en-US" dirty="0"/>
              <a:t>Headline</a:t>
            </a:r>
          </a:p>
        </p:txBody>
      </p:sp>
      <p:sp>
        <p:nvSpPr>
          <p:cNvPr id="5" name="Text Placeholder 5">
            <a:extLst>
              <a:ext uri="{FF2B5EF4-FFF2-40B4-BE49-F238E27FC236}">
                <a16:creationId xmlns:a16="http://schemas.microsoft.com/office/drawing/2014/main" id="{A9791352-8A44-424E-87B5-A48C2C976E81}"/>
              </a:ext>
            </a:extLst>
          </p:cNvPr>
          <p:cNvSpPr>
            <a:spLocks noGrp="1"/>
          </p:cNvSpPr>
          <p:nvPr>
            <p:ph type="body" sz="quarter" idx="12" hasCustomPrompt="1"/>
          </p:nvPr>
        </p:nvSpPr>
        <p:spPr>
          <a:xfrm>
            <a:off x="325057" y="4865264"/>
            <a:ext cx="2554378" cy="229293"/>
          </a:xfrm>
        </p:spPr>
        <p:txBody>
          <a:bodyPr lIns="0" tIns="0" rIns="0" bIns="0">
            <a:noAutofit/>
          </a:bodyPr>
          <a:lstStyle>
            <a:lvl1pPr marL="0" indent="0">
              <a:spcBef>
                <a:spcPts val="0"/>
              </a:spcBef>
              <a:buFontTx/>
              <a:buNone/>
              <a:defRPr sz="800" b="1" i="0" spc="300">
                <a:solidFill>
                  <a:srgbClr val="F0D483"/>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PRESENTED BY</a:t>
            </a:r>
          </a:p>
        </p:txBody>
      </p:sp>
      <p:sp>
        <p:nvSpPr>
          <p:cNvPr id="6" name="Text Placeholder 5">
            <a:extLst>
              <a:ext uri="{FF2B5EF4-FFF2-40B4-BE49-F238E27FC236}">
                <a16:creationId xmlns:a16="http://schemas.microsoft.com/office/drawing/2014/main" id="{17036B96-918B-E441-BC40-7D67A7A6DEF5}"/>
              </a:ext>
            </a:extLst>
          </p:cNvPr>
          <p:cNvSpPr>
            <a:spLocks noGrp="1"/>
          </p:cNvSpPr>
          <p:nvPr>
            <p:ph type="body" sz="quarter" idx="13" hasCustomPrompt="1"/>
          </p:nvPr>
        </p:nvSpPr>
        <p:spPr>
          <a:xfrm>
            <a:off x="325057" y="5094557"/>
            <a:ext cx="2554378" cy="258321"/>
          </a:xfrm>
        </p:spPr>
        <p:txBody>
          <a:bodyPr lIns="0" tIns="0" rIns="0" bIns="0">
            <a:noAutofit/>
          </a:bodyPr>
          <a:lstStyle>
            <a:lvl1pPr marL="0" indent="0">
              <a:spcBef>
                <a:spcPts val="0"/>
              </a:spcBef>
              <a:buFontTx/>
              <a:buNone/>
              <a:defRPr sz="1000" b="0" i="0" spc="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Presenter</a:t>
            </a:r>
          </a:p>
        </p:txBody>
      </p:sp>
      <p:sp>
        <p:nvSpPr>
          <p:cNvPr id="7" name="Text Placeholder 5">
            <a:extLst>
              <a:ext uri="{FF2B5EF4-FFF2-40B4-BE49-F238E27FC236}">
                <a16:creationId xmlns:a16="http://schemas.microsoft.com/office/drawing/2014/main" id="{E96CFD7D-E661-C145-8C79-4F077584DFFF}"/>
              </a:ext>
            </a:extLst>
          </p:cNvPr>
          <p:cNvSpPr>
            <a:spLocks noGrp="1"/>
          </p:cNvSpPr>
          <p:nvPr>
            <p:ph type="body" sz="quarter" idx="14" hasCustomPrompt="1"/>
          </p:nvPr>
        </p:nvSpPr>
        <p:spPr>
          <a:xfrm>
            <a:off x="325056" y="5497498"/>
            <a:ext cx="2554378" cy="229293"/>
          </a:xfrm>
        </p:spPr>
        <p:txBody>
          <a:bodyPr lIns="0" tIns="0" rIns="0" bIns="0">
            <a:noAutofit/>
          </a:bodyPr>
          <a:lstStyle>
            <a:lvl1pPr marL="0" indent="0">
              <a:spcBef>
                <a:spcPts val="0"/>
              </a:spcBef>
              <a:buFontTx/>
              <a:buNone/>
              <a:defRPr sz="800" b="1" i="0" spc="300">
                <a:solidFill>
                  <a:srgbClr val="F0D483"/>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DATE</a:t>
            </a:r>
          </a:p>
        </p:txBody>
      </p:sp>
      <p:sp>
        <p:nvSpPr>
          <p:cNvPr id="9" name="Text Placeholder 5">
            <a:extLst>
              <a:ext uri="{FF2B5EF4-FFF2-40B4-BE49-F238E27FC236}">
                <a16:creationId xmlns:a16="http://schemas.microsoft.com/office/drawing/2014/main" id="{028832D2-0080-2640-B82A-8BCB87B6E660}"/>
              </a:ext>
            </a:extLst>
          </p:cNvPr>
          <p:cNvSpPr>
            <a:spLocks noGrp="1"/>
          </p:cNvSpPr>
          <p:nvPr>
            <p:ph type="body" sz="quarter" idx="15" hasCustomPrompt="1"/>
          </p:nvPr>
        </p:nvSpPr>
        <p:spPr>
          <a:xfrm>
            <a:off x="325056" y="5726790"/>
            <a:ext cx="2554378" cy="258321"/>
          </a:xfrm>
        </p:spPr>
        <p:txBody>
          <a:bodyPr lIns="0" tIns="0" rIns="0" bIns="0">
            <a:noAutofit/>
          </a:bodyPr>
          <a:lstStyle>
            <a:lvl1pPr marL="0" indent="0">
              <a:spcBef>
                <a:spcPts val="0"/>
              </a:spcBef>
              <a:buFontTx/>
              <a:buNone/>
              <a:defRPr sz="1000" b="0" i="0" spc="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Date</a:t>
            </a:r>
          </a:p>
        </p:txBody>
      </p:sp>
    </p:spTree>
    <p:extLst>
      <p:ext uri="{BB962C8B-B14F-4D97-AF65-F5344CB8AC3E}">
        <p14:creationId xmlns:p14="http://schemas.microsoft.com/office/powerpoint/2010/main" val="94561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een Divider">
    <p:spTree>
      <p:nvGrpSpPr>
        <p:cNvPr id="1" name=""/>
        <p:cNvGrpSpPr/>
        <p:nvPr/>
      </p:nvGrpSpPr>
      <p:grpSpPr>
        <a:xfrm>
          <a:off x="0" y="0"/>
          <a:ext cx="0" cy="0"/>
          <a:chOff x="0" y="0"/>
          <a:chExt cx="0" cy="0"/>
        </a:xfrm>
      </p:grpSpPr>
      <p:sp>
        <p:nvSpPr>
          <p:cNvPr id="11" name="Title 1"/>
          <p:cNvSpPr txBox="1">
            <a:spLocks/>
          </p:cNvSpPr>
          <p:nvPr userDrawn="1"/>
        </p:nvSpPr>
        <p:spPr>
          <a:xfrm>
            <a:off x="685800" y="2390585"/>
            <a:ext cx="7772400" cy="953808"/>
          </a:xfrm>
          <a:prstGeom prst="rect">
            <a:avLst/>
          </a:prstGeom>
        </p:spPr>
        <p:txBody>
          <a:bodyPr anchor="t" anchorCtr="0">
            <a:noAutofit/>
          </a:bodyPr>
          <a:lstStyle>
            <a:lvl1pPr algn="l" defTabSz="457200" rtl="0" eaLnBrk="1" latinLnBrk="0" hangingPunct="1">
              <a:lnSpc>
                <a:spcPct val="120000"/>
              </a:lnSpc>
              <a:spcBef>
                <a:spcPct val="0"/>
              </a:spcBef>
              <a:buNone/>
              <a:defRPr sz="2800" b="1" kern="1200">
                <a:solidFill>
                  <a:schemeClr val="bg1"/>
                </a:solidFill>
                <a:latin typeface="+mj-lt"/>
                <a:ea typeface="+mj-ea"/>
                <a:cs typeface="+mj-cs"/>
              </a:defRPr>
            </a:lvl1pPr>
          </a:lstStyle>
          <a:p>
            <a:r>
              <a:rPr lang="en-US" b="1" i="0" dirty="0">
                <a:latin typeface="Arial"/>
                <a:cs typeface="Arial"/>
              </a:rPr>
              <a:t>Click to edit master title style</a:t>
            </a:r>
          </a:p>
        </p:txBody>
      </p:sp>
      <p:sp>
        <p:nvSpPr>
          <p:cNvPr id="12" name="Subtitle 2"/>
          <p:cNvSpPr txBox="1">
            <a:spLocks/>
          </p:cNvSpPr>
          <p:nvPr userDrawn="1"/>
        </p:nvSpPr>
        <p:spPr>
          <a:xfrm>
            <a:off x="685800" y="3720117"/>
            <a:ext cx="7086600" cy="545328"/>
          </a:xfrm>
          <a:prstGeom prst="rect">
            <a:avLst/>
          </a:prstGeom>
        </p:spPr>
        <p:txBody>
          <a:bodyPr/>
          <a:lstStyle>
            <a:lvl1pPr marL="0" indent="0" algn="l" defTabSz="457200" rtl="0" eaLnBrk="1" latinLnBrk="0" hangingPunct="1">
              <a:lnSpc>
                <a:spcPct val="120000"/>
              </a:lnSpc>
              <a:spcBef>
                <a:spcPts val="0"/>
              </a:spcBef>
              <a:buFont typeface="Arial"/>
              <a:buNone/>
              <a:defRPr sz="1400" b="0" i="0" kern="1200">
                <a:solidFill>
                  <a:schemeClr val="bg1"/>
                </a:solidFill>
                <a:latin typeface="Arial" charset="0"/>
                <a:ea typeface="+mn-ea"/>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Click to edit Master subtitle style</a:t>
            </a:r>
          </a:p>
        </p:txBody>
      </p:sp>
      <p:sp>
        <p:nvSpPr>
          <p:cNvPr id="4" name="Rectangle 3">
            <a:extLst>
              <a:ext uri="{FF2B5EF4-FFF2-40B4-BE49-F238E27FC236}">
                <a16:creationId xmlns:a16="http://schemas.microsoft.com/office/drawing/2014/main" id="{8CB0C4AD-D4DE-C44C-ACAE-F7EEECB33CAD}"/>
              </a:ext>
            </a:extLst>
          </p:cNvPr>
          <p:cNvSpPr/>
          <p:nvPr userDrawn="1"/>
        </p:nvSpPr>
        <p:spPr>
          <a:xfrm>
            <a:off x="0" y="0"/>
            <a:ext cx="9144000" cy="6858000"/>
          </a:xfrm>
          <a:prstGeom prst="rect">
            <a:avLst/>
          </a:prstGeom>
          <a:solidFill>
            <a:srgbClr val="214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7986B9C-D339-1046-9381-922DF27831C5}"/>
              </a:ext>
            </a:extLst>
          </p:cNvPr>
          <p:cNvSpPr/>
          <p:nvPr userDrawn="1"/>
        </p:nvSpPr>
        <p:spPr>
          <a:xfrm>
            <a:off x="8633198" y="6176932"/>
            <a:ext cx="510802" cy="681069"/>
          </a:xfrm>
          <a:prstGeom prst="rect">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A2A5C36-A2F6-9844-8CB2-70E3556DBF07}"/>
              </a:ext>
            </a:extLst>
          </p:cNvPr>
          <p:cNvSpPr/>
          <p:nvPr userDrawn="1"/>
        </p:nvSpPr>
        <p:spPr>
          <a:xfrm>
            <a:off x="8387255" y="5849008"/>
            <a:ext cx="245942" cy="32792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00E719-0A73-F244-8E9A-4393CC824F98}"/>
              </a:ext>
            </a:extLst>
          </p:cNvPr>
          <p:cNvSpPr/>
          <p:nvPr userDrawn="1"/>
        </p:nvSpPr>
        <p:spPr>
          <a:xfrm>
            <a:off x="8633200" y="5371489"/>
            <a:ext cx="358139" cy="477519"/>
          </a:xfrm>
          <a:prstGeom prst="rect">
            <a:avLst/>
          </a:prstGeom>
          <a:solidFill>
            <a:schemeClr val="bg1">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D73637D-1211-6C47-94F9-0AC6CD98AA31}"/>
              </a:ext>
            </a:extLst>
          </p:cNvPr>
          <p:cNvSpPr>
            <a:spLocks noGrp="1"/>
          </p:cNvSpPr>
          <p:nvPr>
            <p:ph type="ctrTitle" hasCustomPrompt="1"/>
          </p:nvPr>
        </p:nvSpPr>
        <p:spPr>
          <a:xfrm>
            <a:off x="444137" y="2243595"/>
            <a:ext cx="8255726" cy="795452"/>
          </a:xfrm>
          <a:prstGeom prst="rect">
            <a:avLst/>
          </a:prstGeom>
        </p:spPr>
        <p:txBody>
          <a:bodyPr lIns="0" tIns="0" rIns="0" bIns="0" anchor="t" anchorCtr="0">
            <a:noAutofit/>
          </a:bodyPr>
          <a:lstStyle>
            <a:lvl1pPr algn="ctr">
              <a:defRPr sz="3400" b="0" i="0">
                <a:solidFill>
                  <a:schemeClr val="bg1"/>
                </a:solidFill>
                <a:latin typeface="Palatino" pitchFamily="2" charset="77"/>
                <a:ea typeface="Palatino" pitchFamily="2" charset="77"/>
              </a:defRPr>
            </a:lvl1pPr>
          </a:lstStyle>
          <a:p>
            <a:r>
              <a:rPr lang="en-US" dirty="0"/>
              <a:t>Title</a:t>
            </a:r>
          </a:p>
        </p:txBody>
      </p:sp>
      <p:sp>
        <p:nvSpPr>
          <p:cNvPr id="9" name="Text Placeholder 4">
            <a:extLst>
              <a:ext uri="{FF2B5EF4-FFF2-40B4-BE49-F238E27FC236}">
                <a16:creationId xmlns:a16="http://schemas.microsoft.com/office/drawing/2014/main" id="{E30500F9-D322-0340-AC49-E5B594051202}"/>
              </a:ext>
            </a:extLst>
          </p:cNvPr>
          <p:cNvSpPr>
            <a:spLocks noGrp="1"/>
          </p:cNvSpPr>
          <p:nvPr>
            <p:ph type="body" sz="quarter" idx="18" hasCustomPrompt="1"/>
          </p:nvPr>
        </p:nvSpPr>
        <p:spPr>
          <a:xfrm>
            <a:off x="1718929" y="3522538"/>
            <a:ext cx="5706142" cy="2215444"/>
          </a:xfrm>
          <a:prstGeom prst="rect">
            <a:avLst/>
          </a:prstGeom>
        </p:spPr>
        <p:txBody>
          <a:bodyPr lIns="0" tIns="0" rIns="0" bIns="0">
            <a:noAutofit/>
          </a:bodyPr>
          <a:lstStyle>
            <a:lvl1pPr marL="0" indent="0" algn="ctr">
              <a:buFontTx/>
              <a:buNone/>
              <a:defRPr sz="1800" b="0" i="0">
                <a:solidFill>
                  <a:schemeClr val="bg1"/>
                </a:solidFill>
                <a:latin typeface="Palatino" pitchFamily="2" charset="77"/>
                <a:ea typeface="Palatino" pitchFamily="2" charset="77"/>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Subhead section</a:t>
            </a:r>
          </a:p>
        </p:txBody>
      </p:sp>
    </p:spTree>
    <p:extLst>
      <p:ext uri="{BB962C8B-B14F-4D97-AF65-F5344CB8AC3E}">
        <p14:creationId xmlns:p14="http://schemas.microsoft.com/office/powerpoint/2010/main" val="152846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Divider">
    <p:spTree>
      <p:nvGrpSpPr>
        <p:cNvPr id="1" name=""/>
        <p:cNvGrpSpPr/>
        <p:nvPr/>
      </p:nvGrpSpPr>
      <p:grpSpPr>
        <a:xfrm>
          <a:off x="0" y="0"/>
          <a:ext cx="0" cy="0"/>
          <a:chOff x="0" y="0"/>
          <a:chExt cx="0" cy="0"/>
        </a:xfrm>
      </p:grpSpPr>
      <p:sp>
        <p:nvSpPr>
          <p:cNvPr id="11" name="Title 1"/>
          <p:cNvSpPr txBox="1">
            <a:spLocks/>
          </p:cNvSpPr>
          <p:nvPr userDrawn="1"/>
        </p:nvSpPr>
        <p:spPr>
          <a:xfrm>
            <a:off x="685800" y="2390585"/>
            <a:ext cx="7772400" cy="953808"/>
          </a:xfrm>
          <a:prstGeom prst="rect">
            <a:avLst/>
          </a:prstGeom>
        </p:spPr>
        <p:txBody>
          <a:bodyPr anchor="t" anchorCtr="0">
            <a:noAutofit/>
          </a:bodyPr>
          <a:lstStyle>
            <a:lvl1pPr algn="l" defTabSz="457200" rtl="0" eaLnBrk="1" latinLnBrk="0" hangingPunct="1">
              <a:lnSpc>
                <a:spcPct val="120000"/>
              </a:lnSpc>
              <a:spcBef>
                <a:spcPct val="0"/>
              </a:spcBef>
              <a:buNone/>
              <a:defRPr sz="2800" b="1" kern="1200">
                <a:solidFill>
                  <a:schemeClr val="bg1"/>
                </a:solidFill>
                <a:latin typeface="+mj-lt"/>
                <a:ea typeface="+mj-ea"/>
                <a:cs typeface="+mj-cs"/>
              </a:defRPr>
            </a:lvl1pPr>
          </a:lstStyle>
          <a:p>
            <a:r>
              <a:rPr lang="en-US" b="1" i="0" dirty="0">
                <a:latin typeface="Arial"/>
                <a:cs typeface="Arial"/>
              </a:rPr>
              <a:t>Click to edit master title style</a:t>
            </a:r>
          </a:p>
        </p:txBody>
      </p:sp>
      <p:sp>
        <p:nvSpPr>
          <p:cNvPr id="12" name="Subtitle 2"/>
          <p:cNvSpPr txBox="1">
            <a:spLocks/>
          </p:cNvSpPr>
          <p:nvPr userDrawn="1"/>
        </p:nvSpPr>
        <p:spPr>
          <a:xfrm>
            <a:off x="685800" y="3720117"/>
            <a:ext cx="7086600" cy="545328"/>
          </a:xfrm>
          <a:prstGeom prst="rect">
            <a:avLst/>
          </a:prstGeom>
        </p:spPr>
        <p:txBody>
          <a:bodyPr/>
          <a:lstStyle>
            <a:lvl1pPr marL="0" indent="0" algn="l" defTabSz="457200" rtl="0" eaLnBrk="1" latinLnBrk="0" hangingPunct="1">
              <a:lnSpc>
                <a:spcPct val="120000"/>
              </a:lnSpc>
              <a:spcBef>
                <a:spcPts val="0"/>
              </a:spcBef>
              <a:buFont typeface="Arial"/>
              <a:buNone/>
              <a:defRPr sz="1400" b="0" i="0" kern="1200">
                <a:solidFill>
                  <a:schemeClr val="bg1"/>
                </a:solidFill>
                <a:latin typeface="Arial" charset="0"/>
                <a:ea typeface="+mn-ea"/>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Click to edit Master subtitle style</a:t>
            </a:r>
          </a:p>
        </p:txBody>
      </p:sp>
      <p:sp>
        <p:nvSpPr>
          <p:cNvPr id="4" name="Rectangle 3">
            <a:extLst>
              <a:ext uri="{FF2B5EF4-FFF2-40B4-BE49-F238E27FC236}">
                <a16:creationId xmlns:a16="http://schemas.microsoft.com/office/drawing/2014/main" id="{8CB0C4AD-D4DE-C44C-ACAE-F7EEECB33CAD}"/>
              </a:ext>
            </a:extLst>
          </p:cNvPr>
          <p:cNvSpPr/>
          <p:nvPr userDrawn="1"/>
        </p:nvSpPr>
        <p:spPr>
          <a:xfrm>
            <a:off x="0" y="0"/>
            <a:ext cx="9144000" cy="6858000"/>
          </a:xfrm>
          <a:prstGeom prst="rect">
            <a:avLst/>
          </a:prstGeom>
          <a:solidFill>
            <a:srgbClr val="5177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7986B9C-D339-1046-9381-922DF27831C5}"/>
              </a:ext>
            </a:extLst>
          </p:cNvPr>
          <p:cNvSpPr/>
          <p:nvPr userDrawn="1"/>
        </p:nvSpPr>
        <p:spPr>
          <a:xfrm>
            <a:off x="8633198" y="6176931"/>
            <a:ext cx="510802" cy="681069"/>
          </a:xfrm>
          <a:prstGeom prst="rect">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A2A5C36-A2F6-9844-8CB2-70E3556DBF07}"/>
              </a:ext>
            </a:extLst>
          </p:cNvPr>
          <p:cNvSpPr/>
          <p:nvPr userDrawn="1"/>
        </p:nvSpPr>
        <p:spPr>
          <a:xfrm>
            <a:off x="8387255" y="5849007"/>
            <a:ext cx="245942" cy="32792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00E719-0A73-F244-8E9A-4393CC824F98}"/>
              </a:ext>
            </a:extLst>
          </p:cNvPr>
          <p:cNvSpPr/>
          <p:nvPr userDrawn="1"/>
        </p:nvSpPr>
        <p:spPr>
          <a:xfrm>
            <a:off x="8633198" y="5371487"/>
            <a:ext cx="358139" cy="477519"/>
          </a:xfrm>
          <a:prstGeom prst="rect">
            <a:avLst/>
          </a:prstGeom>
          <a:solidFill>
            <a:schemeClr val="bg1">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F93CDEC5-EC0E-534A-9868-43D74FEF1E7E}"/>
              </a:ext>
            </a:extLst>
          </p:cNvPr>
          <p:cNvSpPr>
            <a:spLocks noGrp="1"/>
          </p:cNvSpPr>
          <p:nvPr>
            <p:ph type="ctrTitle" hasCustomPrompt="1"/>
          </p:nvPr>
        </p:nvSpPr>
        <p:spPr>
          <a:xfrm>
            <a:off x="444137" y="2243595"/>
            <a:ext cx="8255726" cy="795452"/>
          </a:xfrm>
          <a:prstGeom prst="rect">
            <a:avLst/>
          </a:prstGeom>
        </p:spPr>
        <p:txBody>
          <a:bodyPr lIns="0" tIns="0" rIns="0" bIns="0" anchor="t" anchorCtr="0">
            <a:noAutofit/>
          </a:bodyPr>
          <a:lstStyle>
            <a:lvl1pPr algn="ctr">
              <a:defRPr sz="3400" b="0" i="0">
                <a:solidFill>
                  <a:schemeClr val="bg1"/>
                </a:solidFill>
                <a:latin typeface="Palatino" pitchFamily="2" charset="77"/>
                <a:ea typeface="Palatino" pitchFamily="2" charset="77"/>
              </a:defRPr>
            </a:lvl1pPr>
          </a:lstStyle>
          <a:p>
            <a:r>
              <a:rPr lang="en-US" dirty="0"/>
              <a:t>Title</a:t>
            </a:r>
          </a:p>
        </p:txBody>
      </p:sp>
      <p:sp>
        <p:nvSpPr>
          <p:cNvPr id="10" name="Text Placeholder 4">
            <a:extLst>
              <a:ext uri="{FF2B5EF4-FFF2-40B4-BE49-F238E27FC236}">
                <a16:creationId xmlns:a16="http://schemas.microsoft.com/office/drawing/2014/main" id="{82E08B60-34E9-384C-8DCA-8B66ECBC4F52}"/>
              </a:ext>
            </a:extLst>
          </p:cNvPr>
          <p:cNvSpPr>
            <a:spLocks noGrp="1"/>
          </p:cNvSpPr>
          <p:nvPr>
            <p:ph type="body" sz="quarter" idx="18" hasCustomPrompt="1"/>
          </p:nvPr>
        </p:nvSpPr>
        <p:spPr>
          <a:xfrm>
            <a:off x="1718929" y="3522537"/>
            <a:ext cx="5706142" cy="2225120"/>
          </a:xfrm>
          <a:prstGeom prst="rect">
            <a:avLst/>
          </a:prstGeom>
        </p:spPr>
        <p:txBody>
          <a:bodyPr lIns="0" tIns="0" rIns="0" bIns="0">
            <a:noAutofit/>
          </a:bodyPr>
          <a:lstStyle>
            <a:lvl1pPr marL="0" indent="0" algn="ctr">
              <a:buFontTx/>
              <a:buNone/>
              <a:defRPr sz="1800" b="0" i="0">
                <a:solidFill>
                  <a:schemeClr val="bg1"/>
                </a:solidFill>
                <a:latin typeface="Palatino" pitchFamily="2" charset="77"/>
                <a:ea typeface="Palatino" pitchFamily="2" charset="77"/>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Subhead section</a:t>
            </a:r>
          </a:p>
        </p:txBody>
      </p:sp>
    </p:spTree>
    <p:extLst>
      <p:ext uri="{BB962C8B-B14F-4D97-AF65-F5344CB8AC3E}">
        <p14:creationId xmlns:p14="http://schemas.microsoft.com/office/powerpoint/2010/main" val="59934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Lef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43186" y="1237577"/>
            <a:ext cx="5129100" cy="794424"/>
          </a:xfrm>
        </p:spPr>
        <p:txBody>
          <a:bodyPr lIns="0" tIns="0" rIns="0" bIns="0" anchor="t" anchorCtr="0">
            <a:noAutofit/>
          </a:bodyPr>
          <a:lstStyle>
            <a:lvl1pPr algn="l">
              <a:defRPr sz="36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3543187" y="921273"/>
            <a:ext cx="4226060"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9" name="Text Placeholder 7">
            <a:extLst>
              <a:ext uri="{FF2B5EF4-FFF2-40B4-BE49-F238E27FC236}">
                <a16:creationId xmlns:a16="http://schemas.microsoft.com/office/drawing/2014/main" id="{23A0F971-CD57-9F4C-A863-2EB1C700B9CD}"/>
              </a:ext>
            </a:extLst>
          </p:cNvPr>
          <p:cNvSpPr>
            <a:spLocks noGrp="1"/>
          </p:cNvSpPr>
          <p:nvPr>
            <p:ph type="body" sz="quarter" idx="14" hasCustomPrompt="1"/>
          </p:nvPr>
        </p:nvSpPr>
        <p:spPr>
          <a:xfrm>
            <a:off x="3543186" y="2495126"/>
            <a:ext cx="5129100" cy="3552492"/>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3CDCC946-85AB-0A40-AD00-73353394F13D}"/>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588594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range Divider">
    <p:spTree>
      <p:nvGrpSpPr>
        <p:cNvPr id="1" name=""/>
        <p:cNvGrpSpPr/>
        <p:nvPr/>
      </p:nvGrpSpPr>
      <p:grpSpPr>
        <a:xfrm>
          <a:off x="0" y="0"/>
          <a:ext cx="0" cy="0"/>
          <a:chOff x="0" y="0"/>
          <a:chExt cx="0" cy="0"/>
        </a:xfrm>
      </p:grpSpPr>
      <p:sp>
        <p:nvSpPr>
          <p:cNvPr id="11" name="Title 1"/>
          <p:cNvSpPr txBox="1">
            <a:spLocks/>
          </p:cNvSpPr>
          <p:nvPr userDrawn="1"/>
        </p:nvSpPr>
        <p:spPr>
          <a:xfrm>
            <a:off x="685800" y="2390585"/>
            <a:ext cx="7772400" cy="953808"/>
          </a:xfrm>
          <a:prstGeom prst="rect">
            <a:avLst/>
          </a:prstGeom>
        </p:spPr>
        <p:txBody>
          <a:bodyPr anchor="t" anchorCtr="0">
            <a:noAutofit/>
          </a:bodyPr>
          <a:lstStyle>
            <a:lvl1pPr algn="l" defTabSz="457200" rtl="0" eaLnBrk="1" latinLnBrk="0" hangingPunct="1">
              <a:lnSpc>
                <a:spcPct val="120000"/>
              </a:lnSpc>
              <a:spcBef>
                <a:spcPct val="0"/>
              </a:spcBef>
              <a:buNone/>
              <a:defRPr sz="2800" b="1" kern="1200">
                <a:solidFill>
                  <a:schemeClr val="bg1"/>
                </a:solidFill>
                <a:latin typeface="+mj-lt"/>
                <a:ea typeface="+mj-ea"/>
                <a:cs typeface="+mj-cs"/>
              </a:defRPr>
            </a:lvl1pPr>
          </a:lstStyle>
          <a:p>
            <a:r>
              <a:rPr lang="en-US" b="1" i="0" dirty="0">
                <a:latin typeface="Arial"/>
                <a:cs typeface="Arial"/>
              </a:rPr>
              <a:t>Click to edit master title style</a:t>
            </a:r>
          </a:p>
        </p:txBody>
      </p:sp>
      <p:sp>
        <p:nvSpPr>
          <p:cNvPr id="12" name="Subtitle 2"/>
          <p:cNvSpPr txBox="1">
            <a:spLocks/>
          </p:cNvSpPr>
          <p:nvPr userDrawn="1"/>
        </p:nvSpPr>
        <p:spPr>
          <a:xfrm>
            <a:off x="685800" y="3720117"/>
            <a:ext cx="7086600" cy="545328"/>
          </a:xfrm>
          <a:prstGeom prst="rect">
            <a:avLst/>
          </a:prstGeom>
        </p:spPr>
        <p:txBody>
          <a:bodyPr/>
          <a:lstStyle>
            <a:lvl1pPr marL="0" indent="0" algn="l" defTabSz="457200" rtl="0" eaLnBrk="1" latinLnBrk="0" hangingPunct="1">
              <a:lnSpc>
                <a:spcPct val="120000"/>
              </a:lnSpc>
              <a:spcBef>
                <a:spcPts val="0"/>
              </a:spcBef>
              <a:buFont typeface="Arial"/>
              <a:buNone/>
              <a:defRPr sz="1400" b="0" i="0" kern="1200">
                <a:solidFill>
                  <a:schemeClr val="bg1"/>
                </a:solidFill>
                <a:latin typeface="Arial" charset="0"/>
                <a:ea typeface="+mn-ea"/>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Click to edit Master subtitle style</a:t>
            </a:r>
          </a:p>
        </p:txBody>
      </p:sp>
      <p:sp>
        <p:nvSpPr>
          <p:cNvPr id="4" name="Rectangle 3">
            <a:extLst>
              <a:ext uri="{FF2B5EF4-FFF2-40B4-BE49-F238E27FC236}">
                <a16:creationId xmlns:a16="http://schemas.microsoft.com/office/drawing/2014/main" id="{8CB0C4AD-D4DE-C44C-ACAE-F7EEECB33CAD}"/>
              </a:ext>
            </a:extLst>
          </p:cNvPr>
          <p:cNvSpPr/>
          <p:nvPr userDrawn="1"/>
        </p:nvSpPr>
        <p:spPr>
          <a:xfrm>
            <a:off x="0" y="0"/>
            <a:ext cx="9144000" cy="6858000"/>
          </a:xfrm>
          <a:prstGeom prst="rect">
            <a:avLst/>
          </a:prstGeom>
          <a:solidFill>
            <a:srgbClr val="AB4F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7986B9C-D339-1046-9381-922DF27831C5}"/>
              </a:ext>
            </a:extLst>
          </p:cNvPr>
          <p:cNvSpPr/>
          <p:nvPr userDrawn="1"/>
        </p:nvSpPr>
        <p:spPr>
          <a:xfrm>
            <a:off x="8633198" y="6176931"/>
            <a:ext cx="510802" cy="681069"/>
          </a:xfrm>
          <a:prstGeom prst="rect">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A2A5C36-A2F6-9844-8CB2-70E3556DBF07}"/>
              </a:ext>
            </a:extLst>
          </p:cNvPr>
          <p:cNvSpPr/>
          <p:nvPr userDrawn="1"/>
        </p:nvSpPr>
        <p:spPr>
          <a:xfrm>
            <a:off x="8387255" y="5849007"/>
            <a:ext cx="245942" cy="327923"/>
          </a:xfrm>
          <a:prstGeom prst="rect">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00E719-0A73-F244-8E9A-4393CC824F98}"/>
              </a:ext>
            </a:extLst>
          </p:cNvPr>
          <p:cNvSpPr/>
          <p:nvPr userDrawn="1"/>
        </p:nvSpPr>
        <p:spPr>
          <a:xfrm>
            <a:off x="8633198" y="5371487"/>
            <a:ext cx="358139" cy="477519"/>
          </a:xfrm>
          <a:prstGeom prst="rect">
            <a:avLst/>
          </a:prstGeom>
          <a:solidFill>
            <a:schemeClr val="bg1">
              <a:alpha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E7B2EBFA-7AE9-FE4D-834D-88F47BE9B3D7}"/>
              </a:ext>
            </a:extLst>
          </p:cNvPr>
          <p:cNvSpPr>
            <a:spLocks noGrp="1"/>
          </p:cNvSpPr>
          <p:nvPr>
            <p:ph type="ctrTitle" hasCustomPrompt="1"/>
          </p:nvPr>
        </p:nvSpPr>
        <p:spPr>
          <a:xfrm>
            <a:off x="444137" y="2243595"/>
            <a:ext cx="8255726" cy="795452"/>
          </a:xfrm>
          <a:prstGeom prst="rect">
            <a:avLst/>
          </a:prstGeom>
        </p:spPr>
        <p:txBody>
          <a:bodyPr lIns="0" tIns="0" rIns="0" bIns="0" anchor="t" anchorCtr="0">
            <a:noAutofit/>
          </a:bodyPr>
          <a:lstStyle>
            <a:lvl1pPr algn="ctr">
              <a:defRPr sz="3400" b="0" i="0">
                <a:solidFill>
                  <a:schemeClr val="bg1"/>
                </a:solidFill>
                <a:latin typeface="Palatino" pitchFamily="2" charset="77"/>
                <a:ea typeface="Palatino" pitchFamily="2" charset="77"/>
              </a:defRPr>
            </a:lvl1pPr>
          </a:lstStyle>
          <a:p>
            <a:r>
              <a:rPr lang="en-US" dirty="0"/>
              <a:t>Title</a:t>
            </a:r>
          </a:p>
        </p:txBody>
      </p:sp>
      <p:sp>
        <p:nvSpPr>
          <p:cNvPr id="10" name="Text Placeholder 4">
            <a:extLst>
              <a:ext uri="{FF2B5EF4-FFF2-40B4-BE49-F238E27FC236}">
                <a16:creationId xmlns:a16="http://schemas.microsoft.com/office/drawing/2014/main" id="{BBAF8582-7811-A44C-8C37-E80EEBC8E344}"/>
              </a:ext>
            </a:extLst>
          </p:cNvPr>
          <p:cNvSpPr>
            <a:spLocks noGrp="1"/>
          </p:cNvSpPr>
          <p:nvPr>
            <p:ph type="body" sz="quarter" idx="18" hasCustomPrompt="1"/>
          </p:nvPr>
        </p:nvSpPr>
        <p:spPr>
          <a:xfrm>
            <a:off x="1718929" y="3522538"/>
            <a:ext cx="5706142" cy="2254148"/>
          </a:xfrm>
          <a:prstGeom prst="rect">
            <a:avLst/>
          </a:prstGeom>
        </p:spPr>
        <p:txBody>
          <a:bodyPr lIns="0" tIns="0" rIns="0" bIns="0">
            <a:noAutofit/>
          </a:bodyPr>
          <a:lstStyle>
            <a:lvl1pPr marL="0" indent="0" algn="ctr">
              <a:buFontTx/>
              <a:buNone/>
              <a:defRPr sz="1800" b="0" i="0">
                <a:solidFill>
                  <a:schemeClr val="bg1"/>
                </a:solidFill>
                <a:latin typeface="Palatino" pitchFamily="2" charset="77"/>
                <a:ea typeface="Palatino" pitchFamily="2" charset="77"/>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Subhead section</a:t>
            </a:r>
          </a:p>
        </p:txBody>
      </p:sp>
    </p:spTree>
    <p:extLst>
      <p:ext uri="{BB962C8B-B14F-4D97-AF65-F5344CB8AC3E}">
        <p14:creationId xmlns:p14="http://schemas.microsoft.com/office/powerpoint/2010/main" val="1584360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4" y="1237577"/>
            <a:ext cx="8107680" cy="765396"/>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4" name="Slide Number Placeholder 5">
            <a:extLst>
              <a:ext uri="{FF2B5EF4-FFF2-40B4-BE49-F238E27FC236}">
                <a16:creationId xmlns:a16="http://schemas.microsoft.com/office/drawing/2014/main" id="{5CF35296-7C29-F24C-A283-E438015DD3BB}"/>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548072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8" name="Text Placeholder 7">
            <a:extLst>
              <a:ext uri="{FF2B5EF4-FFF2-40B4-BE49-F238E27FC236}">
                <a16:creationId xmlns:a16="http://schemas.microsoft.com/office/drawing/2014/main" id="{E52C8135-257F-CF43-AAD0-33E4CFF602C3}"/>
              </a:ext>
            </a:extLst>
          </p:cNvPr>
          <p:cNvSpPr>
            <a:spLocks noGrp="1"/>
          </p:cNvSpPr>
          <p:nvPr>
            <p:ph type="body" sz="quarter" idx="14" hasCustomPrompt="1"/>
          </p:nvPr>
        </p:nvSpPr>
        <p:spPr>
          <a:xfrm>
            <a:off x="522151" y="2495127"/>
            <a:ext cx="8108044" cy="3562168"/>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Tree>
    <p:extLst>
      <p:ext uri="{BB962C8B-B14F-4D97-AF65-F5344CB8AC3E}">
        <p14:creationId xmlns:p14="http://schemas.microsoft.com/office/powerpoint/2010/main" val="1551088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4" y="1237577"/>
            <a:ext cx="8151586" cy="775071"/>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548072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14" name="Text Placeholder 7">
            <a:extLst>
              <a:ext uri="{FF2B5EF4-FFF2-40B4-BE49-F238E27FC236}">
                <a16:creationId xmlns:a16="http://schemas.microsoft.com/office/drawing/2014/main" id="{45368D19-1400-BD42-AEA0-B374EAC6665D}"/>
              </a:ext>
            </a:extLst>
          </p:cNvPr>
          <p:cNvSpPr>
            <a:spLocks noGrp="1"/>
          </p:cNvSpPr>
          <p:nvPr>
            <p:ph type="body" sz="quarter" idx="14" hasCustomPrompt="1"/>
          </p:nvPr>
        </p:nvSpPr>
        <p:spPr>
          <a:xfrm>
            <a:off x="522151" y="2495127"/>
            <a:ext cx="3937000" cy="3542816"/>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Two Column Layout</a:t>
            </a:r>
          </a:p>
        </p:txBody>
      </p:sp>
      <p:sp>
        <p:nvSpPr>
          <p:cNvPr id="15" name="Text Placeholder 7">
            <a:extLst>
              <a:ext uri="{FF2B5EF4-FFF2-40B4-BE49-F238E27FC236}">
                <a16:creationId xmlns:a16="http://schemas.microsoft.com/office/drawing/2014/main" id="{B19CDBF1-73D7-7E45-9CD4-9C5062F50B06}"/>
              </a:ext>
            </a:extLst>
          </p:cNvPr>
          <p:cNvSpPr>
            <a:spLocks noGrp="1"/>
          </p:cNvSpPr>
          <p:nvPr>
            <p:ph type="body" sz="quarter" idx="15" hasCustomPrompt="1"/>
          </p:nvPr>
        </p:nvSpPr>
        <p:spPr>
          <a:xfrm>
            <a:off x="4737100" y="2495127"/>
            <a:ext cx="3937000" cy="3542816"/>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Two Column Layout</a:t>
            </a:r>
          </a:p>
        </p:txBody>
      </p:sp>
      <p:sp>
        <p:nvSpPr>
          <p:cNvPr id="7" name="Slide Number Placeholder 5">
            <a:extLst>
              <a:ext uri="{FF2B5EF4-FFF2-40B4-BE49-F238E27FC236}">
                <a16:creationId xmlns:a16="http://schemas.microsoft.com/office/drawing/2014/main" id="{87D9321B-1387-2045-AC75-A09F9AA0DEF5}"/>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419205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4" y="1237577"/>
            <a:ext cx="8107680" cy="765396"/>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548072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7" name="Rectangle 6">
            <a:extLst>
              <a:ext uri="{FF2B5EF4-FFF2-40B4-BE49-F238E27FC236}">
                <a16:creationId xmlns:a16="http://schemas.microsoft.com/office/drawing/2014/main" id="{0D5F8EF6-5AE1-1146-A6DB-856448CBDB74}"/>
              </a:ext>
            </a:extLst>
          </p:cNvPr>
          <p:cNvSpPr/>
          <p:nvPr userDrawn="1"/>
        </p:nvSpPr>
        <p:spPr>
          <a:xfrm>
            <a:off x="4682345" y="2180648"/>
            <a:ext cx="3911891" cy="396477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65F8EE-2FDE-5149-BAD8-5594336EBC4C}"/>
              </a:ext>
            </a:extLst>
          </p:cNvPr>
          <p:cNvSpPr/>
          <p:nvPr userDrawn="1"/>
        </p:nvSpPr>
        <p:spPr>
          <a:xfrm>
            <a:off x="522514" y="2180648"/>
            <a:ext cx="111469" cy="3964779"/>
          </a:xfrm>
          <a:prstGeom prst="rect">
            <a:avLst/>
          </a:prstGeom>
          <a:solidFill>
            <a:srgbClr val="93A6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C844180-5262-984C-A28A-97B3E7E98BDC}"/>
              </a:ext>
            </a:extLst>
          </p:cNvPr>
          <p:cNvSpPr/>
          <p:nvPr userDrawn="1"/>
        </p:nvSpPr>
        <p:spPr>
          <a:xfrm>
            <a:off x="633984" y="2180648"/>
            <a:ext cx="3911891" cy="3964779"/>
          </a:xfrm>
          <a:prstGeom prst="rect">
            <a:avLst/>
          </a:prstGeom>
          <a:solidFill>
            <a:srgbClr val="2142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80D677-D438-4D45-A80A-8051ED814115}"/>
              </a:ext>
            </a:extLst>
          </p:cNvPr>
          <p:cNvSpPr/>
          <p:nvPr userDrawn="1"/>
        </p:nvSpPr>
        <p:spPr>
          <a:xfrm>
            <a:off x="4657344" y="2180648"/>
            <a:ext cx="111469" cy="3964779"/>
          </a:xfrm>
          <a:prstGeom prst="rect">
            <a:avLst/>
          </a:prstGeom>
          <a:solidFill>
            <a:srgbClr val="993B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7">
            <a:extLst>
              <a:ext uri="{FF2B5EF4-FFF2-40B4-BE49-F238E27FC236}">
                <a16:creationId xmlns:a16="http://schemas.microsoft.com/office/drawing/2014/main" id="{E5927975-7176-934C-A005-8082D271E27E}"/>
              </a:ext>
            </a:extLst>
          </p:cNvPr>
          <p:cNvSpPr>
            <a:spLocks noGrp="1"/>
          </p:cNvSpPr>
          <p:nvPr>
            <p:ph type="body" sz="quarter" idx="14"/>
          </p:nvPr>
        </p:nvSpPr>
        <p:spPr>
          <a:xfrm>
            <a:off x="831920" y="2455723"/>
            <a:ext cx="3500595" cy="3335479"/>
          </a:xfrm>
        </p:spPr>
        <p:txBody>
          <a:bodyPr lIns="0" tIns="0" rIns="0" b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A84268A6-926F-9747-9A36-65C7300E30A5}"/>
              </a:ext>
            </a:extLst>
          </p:cNvPr>
          <p:cNvSpPr>
            <a:spLocks noGrp="1"/>
          </p:cNvSpPr>
          <p:nvPr>
            <p:ph type="body" sz="quarter" idx="15"/>
          </p:nvPr>
        </p:nvSpPr>
        <p:spPr>
          <a:xfrm>
            <a:off x="4931227" y="2455722"/>
            <a:ext cx="3500595" cy="3335479"/>
          </a:xfrm>
        </p:spPr>
        <p:txBody>
          <a:bodyPr lIns="0" tIns="0" rIns="0" b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6C5A550-6A7E-4741-927D-DBE9E2FBC6BB}"/>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47428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1388282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mage R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5" y="1237577"/>
            <a:ext cx="4806231" cy="775072"/>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480623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9" name="Text Placeholder 7">
            <a:extLst>
              <a:ext uri="{FF2B5EF4-FFF2-40B4-BE49-F238E27FC236}">
                <a16:creationId xmlns:a16="http://schemas.microsoft.com/office/drawing/2014/main" id="{937F3CC2-1B90-7742-A020-4E462745DF53}"/>
              </a:ext>
            </a:extLst>
          </p:cNvPr>
          <p:cNvSpPr>
            <a:spLocks noGrp="1"/>
          </p:cNvSpPr>
          <p:nvPr>
            <p:ph type="body" sz="quarter" idx="14" hasCustomPrompt="1"/>
          </p:nvPr>
        </p:nvSpPr>
        <p:spPr>
          <a:xfrm>
            <a:off x="522515" y="2495128"/>
            <a:ext cx="4806231" cy="3581521"/>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881252BF-20A6-9D4B-BFFD-04A416DA4415}"/>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8447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ingle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4" y="692159"/>
            <a:ext cx="8107680" cy="765396"/>
          </a:xfrm>
        </p:spPr>
        <p:txBody>
          <a:bodyPr lIns="0" tIns="0" rIns="0" bIns="0" anchor="t" anchorCtr="0">
            <a:noAutofit/>
          </a:bodyPr>
          <a:lstStyle>
            <a:lvl1pPr algn="l">
              <a:defRPr sz="2800" b="0" i="0">
                <a:solidFill>
                  <a:srgbClr val="295036"/>
                </a:solidFill>
                <a:latin typeface="Palatino" pitchFamily="2" charset="77"/>
                <a:ea typeface="Palatino" pitchFamily="2" charset="77"/>
              </a:defRPr>
            </a:lvl1pPr>
          </a:lstStyle>
          <a:p>
            <a:r>
              <a:rPr lang="en-US" dirty="0"/>
              <a:t>Title</a:t>
            </a:r>
          </a:p>
        </p:txBody>
      </p:sp>
      <p:sp>
        <p:nvSpPr>
          <p:cNvPr id="4" name="Slide Number Placeholder 5">
            <a:extLst>
              <a:ext uri="{FF2B5EF4-FFF2-40B4-BE49-F238E27FC236}">
                <a16:creationId xmlns:a16="http://schemas.microsoft.com/office/drawing/2014/main" id="{5CF35296-7C29-F24C-A283-E438015DD3BB}"/>
              </a:ext>
            </a:extLst>
          </p:cNvPr>
          <p:cNvSpPr>
            <a:spLocks noGrp="1"/>
          </p:cNvSpPr>
          <p:nvPr>
            <p:ph type="sldNum" sz="quarter" idx="4"/>
          </p:nvPr>
        </p:nvSpPr>
        <p:spPr>
          <a:xfrm>
            <a:off x="8897257" y="6502400"/>
            <a:ext cx="246742" cy="353619"/>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sp>
        <p:nvSpPr>
          <p:cNvPr id="8" name="Text Placeholder 7">
            <a:extLst>
              <a:ext uri="{FF2B5EF4-FFF2-40B4-BE49-F238E27FC236}">
                <a16:creationId xmlns:a16="http://schemas.microsoft.com/office/drawing/2014/main" id="{E52C8135-257F-CF43-AAD0-33E4CFF602C3}"/>
              </a:ext>
            </a:extLst>
          </p:cNvPr>
          <p:cNvSpPr>
            <a:spLocks noGrp="1"/>
          </p:cNvSpPr>
          <p:nvPr>
            <p:ph type="body" sz="quarter" idx="14" hasCustomPrompt="1"/>
          </p:nvPr>
        </p:nvSpPr>
        <p:spPr>
          <a:xfrm>
            <a:off x="522151" y="1688452"/>
            <a:ext cx="8108044" cy="3562168"/>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Tree>
    <p:extLst>
      <p:ext uri="{BB962C8B-B14F-4D97-AF65-F5344CB8AC3E}">
        <p14:creationId xmlns:p14="http://schemas.microsoft.com/office/powerpoint/2010/main" val="2387576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 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1642-21EC-1F45-8EEF-8333094AD83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020B1C5-76CB-E848-87F6-C6E624A6E0F6}"/>
              </a:ext>
            </a:extLst>
          </p:cNvPr>
          <p:cNvSpPr>
            <a:spLocks noGrp="1"/>
          </p:cNvSpPr>
          <p:nvPr>
            <p:ph type="sldNum" sz="quarter" idx="10"/>
          </p:nvPr>
        </p:nvSpPr>
        <p:spPr/>
        <p:txBody>
          <a:bodyPr/>
          <a:lstStyle/>
          <a:p>
            <a:fld id="{2066355A-084C-D24E-9AD2-7E4FC41EA627}" type="slidenum">
              <a:rPr lang="en-US" smtClean="0"/>
              <a:pPr/>
              <a:t>‹#›</a:t>
            </a:fld>
            <a:endParaRPr lang="en-US" dirty="0"/>
          </a:p>
        </p:txBody>
      </p:sp>
      <p:sp>
        <p:nvSpPr>
          <p:cNvPr id="5" name="Content Placeholder 4">
            <a:extLst>
              <a:ext uri="{FF2B5EF4-FFF2-40B4-BE49-F238E27FC236}">
                <a16:creationId xmlns:a16="http://schemas.microsoft.com/office/drawing/2014/main" id="{147B8FA7-CCB5-A744-AF0B-E357E3557C6B}"/>
              </a:ext>
            </a:extLst>
          </p:cNvPr>
          <p:cNvSpPr>
            <a:spLocks noGrp="1"/>
          </p:cNvSpPr>
          <p:nvPr>
            <p:ph sz="quarter" idx="11"/>
          </p:nvPr>
        </p:nvSpPr>
        <p:spPr>
          <a:xfrm>
            <a:off x="457200" y="1634067"/>
            <a:ext cx="8229600" cy="4691637"/>
          </a:xfrm>
        </p:spPr>
        <p:txBody>
          <a:bodyPr/>
          <a:lstStyle>
            <a:lvl5pPr hangingPunc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9E44DB7-F441-FA4F-AF94-0C3150990EBD}"/>
              </a:ext>
            </a:extLst>
          </p:cNvPr>
          <p:cNvCxnSpPr>
            <a:cxnSpLocks/>
          </p:cNvCxnSpPr>
          <p:nvPr userDrawn="1"/>
        </p:nvCxnSpPr>
        <p:spPr>
          <a:xfrm>
            <a:off x="457201" y="1428428"/>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218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Column &amp;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4" y="1237577"/>
            <a:ext cx="8107680" cy="765396"/>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4" name="Slide Number Placeholder 5">
            <a:extLst>
              <a:ext uri="{FF2B5EF4-FFF2-40B4-BE49-F238E27FC236}">
                <a16:creationId xmlns:a16="http://schemas.microsoft.com/office/drawing/2014/main" id="{5CF35296-7C29-F24C-A283-E438015DD3BB}"/>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548072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8" name="Text Placeholder 7">
            <a:extLst>
              <a:ext uri="{FF2B5EF4-FFF2-40B4-BE49-F238E27FC236}">
                <a16:creationId xmlns:a16="http://schemas.microsoft.com/office/drawing/2014/main" id="{E52C8135-257F-CF43-AAD0-33E4CFF602C3}"/>
              </a:ext>
            </a:extLst>
          </p:cNvPr>
          <p:cNvSpPr>
            <a:spLocks noGrp="1"/>
          </p:cNvSpPr>
          <p:nvPr>
            <p:ph type="body" sz="quarter" idx="14" hasCustomPrompt="1"/>
          </p:nvPr>
        </p:nvSpPr>
        <p:spPr>
          <a:xfrm>
            <a:off x="522151" y="2211823"/>
            <a:ext cx="8108044" cy="3845472"/>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cxnSp>
        <p:nvCxnSpPr>
          <p:cNvPr id="7" name="Straight Connector 6">
            <a:extLst>
              <a:ext uri="{FF2B5EF4-FFF2-40B4-BE49-F238E27FC236}">
                <a16:creationId xmlns:a16="http://schemas.microsoft.com/office/drawing/2014/main" id="{4444CFF0-71A3-834A-9C9E-AAC27D9EB4BE}"/>
              </a:ext>
            </a:extLst>
          </p:cNvPr>
          <p:cNvCxnSpPr>
            <a:cxnSpLocks/>
          </p:cNvCxnSpPr>
          <p:nvPr userDrawn="1"/>
        </p:nvCxnSpPr>
        <p:spPr>
          <a:xfrm>
            <a:off x="522515" y="2027648"/>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930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umn &amp; Sub Sec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548072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5" name="Text Placeholder 4">
            <a:extLst>
              <a:ext uri="{FF2B5EF4-FFF2-40B4-BE49-F238E27FC236}">
                <a16:creationId xmlns:a16="http://schemas.microsoft.com/office/drawing/2014/main" id="{0E61C4B6-C05B-4341-A21F-EBE5BC36BA40}"/>
              </a:ext>
            </a:extLst>
          </p:cNvPr>
          <p:cNvSpPr>
            <a:spLocks noGrp="1"/>
          </p:cNvSpPr>
          <p:nvPr>
            <p:ph type="body" sz="quarter" idx="17" hasCustomPrompt="1"/>
          </p:nvPr>
        </p:nvSpPr>
        <p:spPr>
          <a:xfrm>
            <a:off x="517525" y="2157877"/>
            <a:ext cx="8095252" cy="766047"/>
          </a:xfrm>
        </p:spPr>
        <p:txBody>
          <a:bodyPr lIns="0" tIns="0" rIns="0" bIns="0">
            <a:noAutofit/>
          </a:bodyPr>
          <a:lstStyle>
            <a:lvl1pPr marL="0" indent="0">
              <a:buFontTx/>
              <a:buNone/>
              <a:defRPr sz="1400">
                <a:solidFill>
                  <a:srgbClr val="517791"/>
                </a:solidFill>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Subhead section</a:t>
            </a:r>
          </a:p>
        </p:txBody>
      </p:sp>
      <p:sp>
        <p:nvSpPr>
          <p:cNvPr id="12" name="Text Placeholder 7">
            <a:extLst>
              <a:ext uri="{FF2B5EF4-FFF2-40B4-BE49-F238E27FC236}">
                <a16:creationId xmlns:a16="http://schemas.microsoft.com/office/drawing/2014/main" id="{FE580496-4050-B14E-BD9B-F59262BD22EA}"/>
              </a:ext>
            </a:extLst>
          </p:cNvPr>
          <p:cNvSpPr>
            <a:spLocks noGrp="1"/>
          </p:cNvSpPr>
          <p:nvPr>
            <p:ph type="body" sz="quarter" idx="14" hasCustomPrompt="1"/>
          </p:nvPr>
        </p:nvSpPr>
        <p:spPr>
          <a:xfrm>
            <a:off x="514059" y="3030581"/>
            <a:ext cx="8090626" cy="3007364"/>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7BBBAFA8-93FC-AA4C-ABF7-E960BD32F2B2}"/>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8" name="Straight Connector 7">
            <a:extLst>
              <a:ext uri="{FF2B5EF4-FFF2-40B4-BE49-F238E27FC236}">
                <a16:creationId xmlns:a16="http://schemas.microsoft.com/office/drawing/2014/main" id="{C1BED52A-4553-7747-A317-A3948AC3C1EE}"/>
              </a:ext>
            </a:extLst>
          </p:cNvPr>
          <p:cNvCxnSpPr>
            <a:cxnSpLocks/>
          </p:cNvCxnSpPr>
          <p:nvPr userDrawn="1"/>
        </p:nvCxnSpPr>
        <p:spPr>
          <a:xfrm>
            <a:off x="522515" y="2027648"/>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F3CCCB03-889A-E342-BE53-8334A32D5D6D}"/>
              </a:ext>
            </a:extLst>
          </p:cNvPr>
          <p:cNvSpPr>
            <a:spLocks noGrp="1"/>
          </p:cNvSpPr>
          <p:nvPr>
            <p:ph type="ctrTitle" hasCustomPrompt="1"/>
          </p:nvPr>
        </p:nvSpPr>
        <p:spPr>
          <a:xfrm>
            <a:off x="522514" y="1237577"/>
            <a:ext cx="8107680" cy="765396"/>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Tree>
    <p:extLst>
      <p:ext uri="{BB962C8B-B14F-4D97-AF65-F5344CB8AC3E}">
        <p14:creationId xmlns:p14="http://schemas.microsoft.com/office/powerpoint/2010/main" val="1433098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olumn &amp; Subsec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5" y="1237578"/>
            <a:ext cx="8090263" cy="781045"/>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548072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5" name="Text Placeholder 4">
            <a:extLst>
              <a:ext uri="{FF2B5EF4-FFF2-40B4-BE49-F238E27FC236}">
                <a16:creationId xmlns:a16="http://schemas.microsoft.com/office/drawing/2014/main" id="{0E61C4B6-C05B-4341-A21F-EBE5BC36BA40}"/>
              </a:ext>
            </a:extLst>
          </p:cNvPr>
          <p:cNvSpPr>
            <a:spLocks noGrp="1"/>
          </p:cNvSpPr>
          <p:nvPr>
            <p:ph type="body" sz="quarter" idx="17" hasCustomPrompt="1"/>
          </p:nvPr>
        </p:nvSpPr>
        <p:spPr>
          <a:xfrm>
            <a:off x="517525" y="2157876"/>
            <a:ext cx="8095252" cy="757649"/>
          </a:xfrm>
        </p:spPr>
        <p:txBody>
          <a:bodyPr lIns="0" tIns="0" rIns="0" bIns="0">
            <a:noAutofit/>
          </a:bodyPr>
          <a:lstStyle>
            <a:lvl1pPr marL="0" indent="0">
              <a:buFontTx/>
              <a:buNone/>
              <a:defRPr sz="1800" b="0" i="0">
                <a:solidFill>
                  <a:srgbClr val="295036"/>
                </a:solidFill>
                <a:latin typeface="Palatino" pitchFamily="2" charset="77"/>
                <a:ea typeface="Palatino" pitchFamily="2" charset="77"/>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Subhead section</a:t>
            </a:r>
          </a:p>
        </p:txBody>
      </p:sp>
      <p:sp>
        <p:nvSpPr>
          <p:cNvPr id="12" name="Text Placeholder 7">
            <a:extLst>
              <a:ext uri="{FF2B5EF4-FFF2-40B4-BE49-F238E27FC236}">
                <a16:creationId xmlns:a16="http://schemas.microsoft.com/office/drawing/2014/main" id="{B3593D73-B58C-8C43-8581-37BFC1E1F139}"/>
              </a:ext>
            </a:extLst>
          </p:cNvPr>
          <p:cNvSpPr>
            <a:spLocks noGrp="1"/>
          </p:cNvSpPr>
          <p:nvPr>
            <p:ph type="body" sz="quarter" idx="14" hasCustomPrompt="1"/>
          </p:nvPr>
        </p:nvSpPr>
        <p:spPr>
          <a:xfrm>
            <a:off x="522151" y="3053983"/>
            <a:ext cx="8090626" cy="2993637"/>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AEA3D680-A658-8E43-8DD3-2623B7732C7A}"/>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8" name="Straight Connector 7">
            <a:extLst>
              <a:ext uri="{FF2B5EF4-FFF2-40B4-BE49-F238E27FC236}">
                <a16:creationId xmlns:a16="http://schemas.microsoft.com/office/drawing/2014/main" id="{1150739E-87E9-724D-B26D-0413B2146E27}"/>
              </a:ext>
            </a:extLst>
          </p:cNvPr>
          <p:cNvCxnSpPr>
            <a:cxnSpLocks/>
          </p:cNvCxnSpPr>
          <p:nvPr userDrawn="1"/>
        </p:nvCxnSpPr>
        <p:spPr>
          <a:xfrm>
            <a:off x="522515" y="2038437"/>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3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4" y="1237577"/>
            <a:ext cx="8151586" cy="775071"/>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548072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14" name="Text Placeholder 7">
            <a:extLst>
              <a:ext uri="{FF2B5EF4-FFF2-40B4-BE49-F238E27FC236}">
                <a16:creationId xmlns:a16="http://schemas.microsoft.com/office/drawing/2014/main" id="{45368D19-1400-BD42-AEA0-B374EAC6665D}"/>
              </a:ext>
            </a:extLst>
          </p:cNvPr>
          <p:cNvSpPr>
            <a:spLocks noGrp="1"/>
          </p:cNvSpPr>
          <p:nvPr>
            <p:ph type="body" sz="quarter" idx="14" hasCustomPrompt="1"/>
          </p:nvPr>
        </p:nvSpPr>
        <p:spPr>
          <a:xfrm>
            <a:off x="522151" y="2222612"/>
            <a:ext cx="3937000" cy="3815331"/>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Two Column Layout</a:t>
            </a:r>
          </a:p>
        </p:txBody>
      </p:sp>
      <p:sp>
        <p:nvSpPr>
          <p:cNvPr id="15" name="Text Placeholder 7">
            <a:extLst>
              <a:ext uri="{FF2B5EF4-FFF2-40B4-BE49-F238E27FC236}">
                <a16:creationId xmlns:a16="http://schemas.microsoft.com/office/drawing/2014/main" id="{B19CDBF1-73D7-7E45-9CD4-9C5062F50B06}"/>
              </a:ext>
            </a:extLst>
          </p:cNvPr>
          <p:cNvSpPr>
            <a:spLocks noGrp="1"/>
          </p:cNvSpPr>
          <p:nvPr>
            <p:ph type="body" sz="quarter" idx="15" hasCustomPrompt="1"/>
          </p:nvPr>
        </p:nvSpPr>
        <p:spPr>
          <a:xfrm>
            <a:off x="4737100" y="2222612"/>
            <a:ext cx="3937000" cy="3815331"/>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Two Column Layout</a:t>
            </a:r>
          </a:p>
        </p:txBody>
      </p:sp>
      <p:sp>
        <p:nvSpPr>
          <p:cNvPr id="7" name="Slide Number Placeholder 5">
            <a:extLst>
              <a:ext uri="{FF2B5EF4-FFF2-40B4-BE49-F238E27FC236}">
                <a16:creationId xmlns:a16="http://schemas.microsoft.com/office/drawing/2014/main" id="{87D9321B-1387-2045-AC75-A09F9AA0DEF5}"/>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8" name="Straight Connector 7">
            <a:extLst>
              <a:ext uri="{FF2B5EF4-FFF2-40B4-BE49-F238E27FC236}">
                <a16:creationId xmlns:a16="http://schemas.microsoft.com/office/drawing/2014/main" id="{924F3F01-E20D-1B42-B742-F739FE39A724}"/>
              </a:ext>
            </a:extLst>
          </p:cNvPr>
          <p:cNvCxnSpPr>
            <a:cxnSpLocks/>
          </p:cNvCxnSpPr>
          <p:nvPr userDrawn="1"/>
        </p:nvCxnSpPr>
        <p:spPr>
          <a:xfrm>
            <a:off x="522515" y="2038437"/>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272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Alterna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4" y="1237578"/>
            <a:ext cx="8151586" cy="781045"/>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548072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14" name="Text Placeholder 7">
            <a:extLst>
              <a:ext uri="{FF2B5EF4-FFF2-40B4-BE49-F238E27FC236}">
                <a16:creationId xmlns:a16="http://schemas.microsoft.com/office/drawing/2014/main" id="{174A4636-BAAC-354F-96C7-6B77535B382F}"/>
              </a:ext>
            </a:extLst>
          </p:cNvPr>
          <p:cNvSpPr>
            <a:spLocks noGrp="1"/>
          </p:cNvSpPr>
          <p:nvPr>
            <p:ph type="body" sz="quarter" idx="14" hasCustomPrompt="1"/>
          </p:nvPr>
        </p:nvSpPr>
        <p:spPr>
          <a:xfrm>
            <a:off x="522151" y="3070408"/>
            <a:ext cx="3937000" cy="2977211"/>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Two Column Layout</a:t>
            </a:r>
          </a:p>
        </p:txBody>
      </p:sp>
      <p:sp>
        <p:nvSpPr>
          <p:cNvPr id="16" name="Text Placeholder 7">
            <a:extLst>
              <a:ext uri="{FF2B5EF4-FFF2-40B4-BE49-F238E27FC236}">
                <a16:creationId xmlns:a16="http://schemas.microsoft.com/office/drawing/2014/main" id="{FA2C0837-951B-6C41-A765-04B04F520626}"/>
              </a:ext>
            </a:extLst>
          </p:cNvPr>
          <p:cNvSpPr>
            <a:spLocks noGrp="1"/>
          </p:cNvSpPr>
          <p:nvPr>
            <p:ph type="body" sz="quarter" idx="15" hasCustomPrompt="1"/>
          </p:nvPr>
        </p:nvSpPr>
        <p:spPr>
          <a:xfrm>
            <a:off x="4737100" y="3070408"/>
            <a:ext cx="3937000" cy="2977211"/>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Two Column Layout</a:t>
            </a:r>
          </a:p>
        </p:txBody>
      </p:sp>
      <p:sp>
        <p:nvSpPr>
          <p:cNvPr id="8" name="Slide Number Placeholder 5">
            <a:extLst>
              <a:ext uri="{FF2B5EF4-FFF2-40B4-BE49-F238E27FC236}">
                <a16:creationId xmlns:a16="http://schemas.microsoft.com/office/drawing/2014/main" id="{10DB1A4C-7BC3-8546-8574-FA35CD3345E3}"/>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sp>
        <p:nvSpPr>
          <p:cNvPr id="9" name="Text Placeholder 4">
            <a:extLst>
              <a:ext uri="{FF2B5EF4-FFF2-40B4-BE49-F238E27FC236}">
                <a16:creationId xmlns:a16="http://schemas.microsoft.com/office/drawing/2014/main" id="{DF2F02FB-8993-6741-940C-C212E74BD5C5}"/>
              </a:ext>
            </a:extLst>
          </p:cNvPr>
          <p:cNvSpPr>
            <a:spLocks noGrp="1"/>
          </p:cNvSpPr>
          <p:nvPr>
            <p:ph type="body" sz="quarter" idx="17" hasCustomPrompt="1"/>
          </p:nvPr>
        </p:nvSpPr>
        <p:spPr>
          <a:xfrm>
            <a:off x="517525" y="2157080"/>
            <a:ext cx="8095252" cy="758445"/>
          </a:xfrm>
        </p:spPr>
        <p:txBody>
          <a:bodyPr lIns="0" tIns="0" rIns="0" bIns="0">
            <a:noAutofit/>
          </a:bodyPr>
          <a:lstStyle>
            <a:lvl1pPr marL="0" indent="0">
              <a:buFontTx/>
              <a:buNone/>
              <a:defRPr sz="1800" b="0" i="0">
                <a:solidFill>
                  <a:srgbClr val="295036"/>
                </a:solidFill>
                <a:latin typeface="Palatino" pitchFamily="2" charset="77"/>
                <a:ea typeface="Palatino" pitchFamily="2" charset="77"/>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Subhead section</a:t>
            </a:r>
          </a:p>
        </p:txBody>
      </p:sp>
      <p:cxnSp>
        <p:nvCxnSpPr>
          <p:cNvPr id="10" name="Straight Connector 9">
            <a:extLst>
              <a:ext uri="{FF2B5EF4-FFF2-40B4-BE49-F238E27FC236}">
                <a16:creationId xmlns:a16="http://schemas.microsoft.com/office/drawing/2014/main" id="{1B003206-6262-4847-88E3-0482512353B4}"/>
              </a:ext>
            </a:extLst>
          </p:cNvPr>
          <p:cNvCxnSpPr>
            <a:cxnSpLocks/>
          </p:cNvCxnSpPr>
          <p:nvPr userDrawn="1"/>
        </p:nvCxnSpPr>
        <p:spPr>
          <a:xfrm>
            <a:off x="522515" y="2049227"/>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879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43186" y="1237577"/>
            <a:ext cx="5129100" cy="794424"/>
          </a:xfrm>
        </p:spPr>
        <p:txBody>
          <a:bodyPr lIns="0" tIns="0" rIns="0" bIns="0" anchor="t" anchorCtr="0">
            <a:noAutofit/>
          </a:bodyPr>
          <a:lstStyle>
            <a:lvl1pPr algn="l">
              <a:defRPr sz="36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3543187" y="921273"/>
            <a:ext cx="4226060"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9" name="Text Placeholder 7">
            <a:extLst>
              <a:ext uri="{FF2B5EF4-FFF2-40B4-BE49-F238E27FC236}">
                <a16:creationId xmlns:a16="http://schemas.microsoft.com/office/drawing/2014/main" id="{23A0F971-CD57-9F4C-A863-2EB1C700B9CD}"/>
              </a:ext>
            </a:extLst>
          </p:cNvPr>
          <p:cNvSpPr>
            <a:spLocks noGrp="1"/>
          </p:cNvSpPr>
          <p:nvPr>
            <p:ph type="body" sz="quarter" idx="14" hasCustomPrompt="1"/>
          </p:nvPr>
        </p:nvSpPr>
        <p:spPr>
          <a:xfrm>
            <a:off x="3543186" y="2254981"/>
            <a:ext cx="5129100" cy="3792639"/>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3CDCC946-85AB-0A40-AD00-73353394F13D}"/>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10" name="Straight Connector 9">
            <a:extLst>
              <a:ext uri="{FF2B5EF4-FFF2-40B4-BE49-F238E27FC236}">
                <a16:creationId xmlns:a16="http://schemas.microsoft.com/office/drawing/2014/main" id="{E8419FE8-9470-9A4C-BC92-D2D2B0C4B6C5}"/>
              </a:ext>
            </a:extLst>
          </p:cNvPr>
          <p:cNvCxnSpPr>
            <a:cxnSpLocks/>
          </p:cNvCxnSpPr>
          <p:nvPr userDrawn="1"/>
        </p:nvCxnSpPr>
        <p:spPr>
          <a:xfrm>
            <a:off x="3543187" y="2041331"/>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954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Lef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43186" y="1237577"/>
            <a:ext cx="5129100" cy="794424"/>
          </a:xfrm>
        </p:spPr>
        <p:txBody>
          <a:bodyPr lIns="0" tIns="0" rIns="0" bIns="0" anchor="t" anchorCtr="0">
            <a:noAutofit/>
          </a:bodyPr>
          <a:lstStyle>
            <a:lvl1pPr algn="l">
              <a:defRPr sz="36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3543187" y="921273"/>
            <a:ext cx="4226060"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9" name="Text Placeholder 7">
            <a:extLst>
              <a:ext uri="{FF2B5EF4-FFF2-40B4-BE49-F238E27FC236}">
                <a16:creationId xmlns:a16="http://schemas.microsoft.com/office/drawing/2014/main" id="{23A0F971-CD57-9F4C-A863-2EB1C700B9CD}"/>
              </a:ext>
            </a:extLst>
          </p:cNvPr>
          <p:cNvSpPr>
            <a:spLocks noGrp="1"/>
          </p:cNvSpPr>
          <p:nvPr>
            <p:ph type="body" sz="quarter" idx="14" hasCustomPrompt="1"/>
          </p:nvPr>
        </p:nvSpPr>
        <p:spPr>
          <a:xfrm>
            <a:off x="3543186" y="2244192"/>
            <a:ext cx="5129100" cy="3803427"/>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3CDCC946-85AB-0A40-AD00-73353394F13D}"/>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10" name="Straight Connector 9">
            <a:extLst>
              <a:ext uri="{FF2B5EF4-FFF2-40B4-BE49-F238E27FC236}">
                <a16:creationId xmlns:a16="http://schemas.microsoft.com/office/drawing/2014/main" id="{E8419FE8-9470-9A4C-BC92-D2D2B0C4B6C5}"/>
              </a:ext>
            </a:extLst>
          </p:cNvPr>
          <p:cNvCxnSpPr>
            <a:cxnSpLocks/>
          </p:cNvCxnSpPr>
          <p:nvPr userDrawn="1"/>
        </p:nvCxnSpPr>
        <p:spPr>
          <a:xfrm>
            <a:off x="3543187" y="2041331"/>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64DAFB4E-9ED8-AF44-A761-516637D229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3213463" cy="6857999"/>
          </a:xfrm>
          <a:prstGeom prst="rect">
            <a:avLst/>
          </a:prstGeom>
        </p:spPr>
      </p:pic>
    </p:spTree>
    <p:extLst>
      <p:ext uri="{BB962C8B-B14F-4D97-AF65-F5344CB8AC3E}">
        <p14:creationId xmlns:p14="http://schemas.microsoft.com/office/powerpoint/2010/main" val="219030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1802328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mage Lef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43186" y="1237577"/>
            <a:ext cx="5129100" cy="794424"/>
          </a:xfrm>
        </p:spPr>
        <p:txBody>
          <a:bodyPr lIns="0" tIns="0" rIns="0" bIns="0" anchor="t" anchorCtr="0">
            <a:noAutofit/>
          </a:bodyPr>
          <a:lstStyle>
            <a:lvl1pPr algn="l">
              <a:defRPr sz="36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3543187" y="921273"/>
            <a:ext cx="4226060"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9" name="Text Placeholder 7">
            <a:extLst>
              <a:ext uri="{FF2B5EF4-FFF2-40B4-BE49-F238E27FC236}">
                <a16:creationId xmlns:a16="http://schemas.microsoft.com/office/drawing/2014/main" id="{23A0F971-CD57-9F4C-A863-2EB1C700B9CD}"/>
              </a:ext>
            </a:extLst>
          </p:cNvPr>
          <p:cNvSpPr>
            <a:spLocks noGrp="1"/>
          </p:cNvSpPr>
          <p:nvPr>
            <p:ph type="body" sz="quarter" idx="14" hasCustomPrompt="1"/>
          </p:nvPr>
        </p:nvSpPr>
        <p:spPr>
          <a:xfrm>
            <a:off x="3543186" y="2233403"/>
            <a:ext cx="5129100" cy="3814216"/>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3CDCC946-85AB-0A40-AD00-73353394F13D}"/>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10" name="Straight Connector 9">
            <a:extLst>
              <a:ext uri="{FF2B5EF4-FFF2-40B4-BE49-F238E27FC236}">
                <a16:creationId xmlns:a16="http://schemas.microsoft.com/office/drawing/2014/main" id="{E8419FE8-9470-9A4C-BC92-D2D2B0C4B6C5}"/>
              </a:ext>
            </a:extLst>
          </p:cNvPr>
          <p:cNvCxnSpPr>
            <a:cxnSpLocks/>
          </p:cNvCxnSpPr>
          <p:nvPr userDrawn="1"/>
        </p:nvCxnSpPr>
        <p:spPr>
          <a:xfrm>
            <a:off x="3543187" y="2041331"/>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B81A5974-8F6F-F547-BDE9-5DD5D809D4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17170" cy="6858000"/>
          </a:xfrm>
          <a:prstGeom prst="rect">
            <a:avLst/>
          </a:prstGeom>
        </p:spPr>
      </p:pic>
    </p:spTree>
    <p:extLst>
      <p:ext uri="{BB962C8B-B14F-4D97-AF65-F5344CB8AC3E}">
        <p14:creationId xmlns:p14="http://schemas.microsoft.com/office/powerpoint/2010/main" val="2774295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Image Lef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43186" y="1237577"/>
            <a:ext cx="5129100" cy="794424"/>
          </a:xfrm>
        </p:spPr>
        <p:txBody>
          <a:bodyPr lIns="0" tIns="0" rIns="0" bIns="0" anchor="t" anchorCtr="0">
            <a:noAutofit/>
          </a:bodyPr>
          <a:lstStyle>
            <a:lvl1pPr algn="l">
              <a:defRPr sz="36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3543187" y="921273"/>
            <a:ext cx="4226060"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9" name="Text Placeholder 7">
            <a:extLst>
              <a:ext uri="{FF2B5EF4-FFF2-40B4-BE49-F238E27FC236}">
                <a16:creationId xmlns:a16="http://schemas.microsoft.com/office/drawing/2014/main" id="{23A0F971-CD57-9F4C-A863-2EB1C700B9CD}"/>
              </a:ext>
            </a:extLst>
          </p:cNvPr>
          <p:cNvSpPr>
            <a:spLocks noGrp="1"/>
          </p:cNvSpPr>
          <p:nvPr>
            <p:ph type="body" sz="quarter" idx="14" hasCustomPrompt="1"/>
          </p:nvPr>
        </p:nvSpPr>
        <p:spPr>
          <a:xfrm>
            <a:off x="3543186" y="2211824"/>
            <a:ext cx="5129100" cy="3835795"/>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3CDCC946-85AB-0A40-AD00-73353394F13D}"/>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10" name="Straight Connector 9">
            <a:extLst>
              <a:ext uri="{FF2B5EF4-FFF2-40B4-BE49-F238E27FC236}">
                <a16:creationId xmlns:a16="http://schemas.microsoft.com/office/drawing/2014/main" id="{E8419FE8-9470-9A4C-BC92-D2D2B0C4B6C5}"/>
              </a:ext>
            </a:extLst>
          </p:cNvPr>
          <p:cNvCxnSpPr>
            <a:cxnSpLocks/>
          </p:cNvCxnSpPr>
          <p:nvPr userDrawn="1"/>
        </p:nvCxnSpPr>
        <p:spPr>
          <a:xfrm>
            <a:off x="3543187" y="2041331"/>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5A51AA2C-AC73-7445-B8EF-D82376E2D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217170" cy="6858000"/>
          </a:xfrm>
          <a:prstGeom prst="rect">
            <a:avLst/>
          </a:prstGeom>
        </p:spPr>
      </p:pic>
    </p:spTree>
    <p:extLst>
      <p:ext uri="{BB962C8B-B14F-4D97-AF65-F5344CB8AC3E}">
        <p14:creationId xmlns:p14="http://schemas.microsoft.com/office/powerpoint/2010/main" val="3364190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R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5" y="1237577"/>
            <a:ext cx="4806231" cy="775072"/>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480623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9" name="Text Placeholder 7">
            <a:extLst>
              <a:ext uri="{FF2B5EF4-FFF2-40B4-BE49-F238E27FC236}">
                <a16:creationId xmlns:a16="http://schemas.microsoft.com/office/drawing/2014/main" id="{937F3CC2-1B90-7742-A020-4E462745DF53}"/>
              </a:ext>
            </a:extLst>
          </p:cNvPr>
          <p:cNvSpPr>
            <a:spLocks noGrp="1"/>
          </p:cNvSpPr>
          <p:nvPr>
            <p:ph type="body" sz="quarter" idx="14" hasCustomPrompt="1"/>
          </p:nvPr>
        </p:nvSpPr>
        <p:spPr>
          <a:xfrm>
            <a:off x="522515" y="2233402"/>
            <a:ext cx="4806231" cy="3843247"/>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881252BF-20A6-9D4B-BFFD-04A416DA4415}"/>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10" name="Straight Connector 9">
            <a:extLst>
              <a:ext uri="{FF2B5EF4-FFF2-40B4-BE49-F238E27FC236}">
                <a16:creationId xmlns:a16="http://schemas.microsoft.com/office/drawing/2014/main" id="{61CC9590-4621-D445-BE83-11DD1C4C3310}"/>
              </a:ext>
            </a:extLst>
          </p:cNvPr>
          <p:cNvCxnSpPr>
            <a:cxnSpLocks/>
          </p:cNvCxnSpPr>
          <p:nvPr userDrawn="1"/>
        </p:nvCxnSpPr>
        <p:spPr>
          <a:xfrm>
            <a:off x="522515" y="2038437"/>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08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5" y="1237577"/>
            <a:ext cx="4806231" cy="775072"/>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480623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9" name="Text Placeholder 7">
            <a:extLst>
              <a:ext uri="{FF2B5EF4-FFF2-40B4-BE49-F238E27FC236}">
                <a16:creationId xmlns:a16="http://schemas.microsoft.com/office/drawing/2014/main" id="{937F3CC2-1B90-7742-A020-4E462745DF53}"/>
              </a:ext>
            </a:extLst>
          </p:cNvPr>
          <p:cNvSpPr>
            <a:spLocks noGrp="1"/>
          </p:cNvSpPr>
          <p:nvPr>
            <p:ph type="body" sz="quarter" idx="14" hasCustomPrompt="1"/>
          </p:nvPr>
        </p:nvSpPr>
        <p:spPr>
          <a:xfrm>
            <a:off x="522515" y="2233402"/>
            <a:ext cx="4806231" cy="3843247"/>
          </a:xfrm>
        </p:spPr>
        <p:txBody>
          <a:bodyPr lIns="0" tIns="0" rIns="0" bIns="0">
            <a:noAutofit/>
          </a:bodyPr>
          <a:lstStyle>
            <a:lvl1pPr marL="0" indent="0">
              <a:buFontTx/>
              <a:buNone/>
              <a:defRPr/>
            </a:lvl1pPr>
            <a:lvl2pPr marL="420624" indent="-228600">
              <a:buFont typeface="+mj-lt"/>
              <a:buAutoNum type="arabicPeriod"/>
              <a:defRPr/>
            </a:lvl2pPr>
            <a:lvl3pPr marL="603504" indent="-228600">
              <a:buFont typeface="+mj-lt"/>
              <a:buAutoNum type="arabicPeriod"/>
              <a:defRPr/>
            </a:lvl3pPr>
            <a:lvl4pPr marL="786384" indent="-228600">
              <a:buFont typeface="+mj-lt"/>
              <a:buAutoNum type="arabicPeriod"/>
              <a:defRPr/>
            </a:lvl4pPr>
            <a:lvl5pPr marL="969264" indent="-228600">
              <a:buFont typeface="+mj-lt"/>
              <a:buAutoNum type="arabicPeriod"/>
              <a:defRPr/>
            </a:lvl5pPr>
          </a:lstStyle>
          <a:p>
            <a:pPr lvl="0"/>
            <a:r>
              <a:rPr lang="en-US" dirty="0"/>
              <a:t>Single Column Layout</a:t>
            </a:r>
          </a:p>
        </p:txBody>
      </p:sp>
      <p:sp>
        <p:nvSpPr>
          <p:cNvPr id="7" name="Slide Number Placeholder 5">
            <a:extLst>
              <a:ext uri="{FF2B5EF4-FFF2-40B4-BE49-F238E27FC236}">
                <a16:creationId xmlns:a16="http://schemas.microsoft.com/office/drawing/2014/main" id="{881252BF-20A6-9D4B-BFFD-04A416DA4415}"/>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10" name="Straight Connector 9">
            <a:extLst>
              <a:ext uri="{FF2B5EF4-FFF2-40B4-BE49-F238E27FC236}">
                <a16:creationId xmlns:a16="http://schemas.microsoft.com/office/drawing/2014/main" id="{61CC9590-4621-D445-BE83-11DD1C4C3310}"/>
              </a:ext>
            </a:extLst>
          </p:cNvPr>
          <p:cNvCxnSpPr>
            <a:cxnSpLocks/>
          </p:cNvCxnSpPr>
          <p:nvPr userDrawn="1"/>
        </p:nvCxnSpPr>
        <p:spPr>
          <a:xfrm>
            <a:off x="522515" y="2038437"/>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DBB180F-5EB9-6748-84E9-6858DC0C82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3596" y="2495127"/>
            <a:ext cx="2957004" cy="2682491"/>
          </a:xfrm>
          <a:prstGeom prst="rect">
            <a:avLst/>
          </a:prstGeom>
        </p:spPr>
      </p:pic>
    </p:spTree>
    <p:extLst>
      <p:ext uri="{BB962C8B-B14F-4D97-AF65-F5344CB8AC3E}">
        <p14:creationId xmlns:p14="http://schemas.microsoft.com/office/powerpoint/2010/main" val="1907750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14" y="1237577"/>
            <a:ext cx="8107680" cy="765396"/>
          </a:xfrm>
        </p:spPr>
        <p:txBody>
          <a:bodyPr lIns="0" tIns="0" rIns="0" bIns="0" anchor="t" anchorCtr="0">
            <a:noAutofit/>
          </a:bodyPr>
          <a:lstStyle>
            <a:lvl1pPr algn="l">
              <a:defRPr sz="3400" b="0" i="0">
                <a:solidFill>
                  <a:srgbClr val="295036"/>
                </a:solidFill>
                <a:latin typeface="Palatino" pitchFamily="2" charset="77"/>
                <a:ea typeface="Palatino" pitchFamily="2" charset="77"/>
              </a:defRPr>
            </a:lvl1pPr>
          </a:lstStyle>
          <a:p>
            <a:r>
              <a:rPr lang="en-US" dirty="0"/>
              <a:t>Title</a:t>
            </a:r>
          </a:p>
        </p:txBody>
      </p:sp>
      <p:sp>
        <p:nvSpPr>
          <p:cNvPr id="6" name="Text Placeholder 5">
            <a:extLst>
              <a:ext uri="{FF2B5EF4-FFF2-40B4-BE49-F238E27FC236}">
                <a16:creationId xmlns:a16="http://schemas.microsoft.com/office/drawing/2014/main" id="{D4127494-355A-E144-9633-6064F5E3DA81}"/>
              </a:ext>
            </a:extLst>
          </p:cNvPr>
          <p:cNvSpPr>
            <a:spLocks noGrp="1"/>
          </p:cNvSpPr>
          <p:nvPr>
            <p:ph type="body" sz="quarter" idx="12" hasCustomPrompt="1"/>
          </p:nvPr>
        </p:nvSpPr>
        <p:spPr>
          <a:xfrm>
            <a:off x="522515" y="921273"/>
            <a:ext cx="5480721" cy="316304"/>
          </a:xfrm>
        </p:spPr>
        <p:txBody>
          <a:bodyPr lIns="0" tIns="0" rIns="0" bIns="0">
            <a:noAutofit/>
          </a:bodyPr>
          <a:lstStyle>
            <a:lvl1pPr marL="0" indent="0">
              <a:buFontTx/>
              <a:buNone/>
              <a:defRPr sz="800" b="1" i="0" spc="300">
                <a:solidFill>
                  <a:srgbClr val="AB4F16"/>
                </a:solidFill>
                <a:latin typeface="Arial" panose="020B0604020202020204" pitchFamily="34" charset="0"/>
                <a:ea typeface="Open Sans" panose="020B0606030504020204" pitchFamily="34" charset="0"/>
                <a:cs typeface="Arial" panose="020B0604020202020204" pitchFamily="34" charset="0"/>
              </a:defRPr>
            </a:lvl1pPr>
            <a:lvl2pPr marL="457200" indent="0">
              <a:buFontTx/>
              <a:buNone/>
              <a:defRPr sz="800" b="1"/>
            </a:lvl2pPr>
            <a:lvl3pPr marL="914400" indent="0">
              <a:buFontTx/>
              <a:buNone/>
              <a:defRPr sz="800" b="1"/>
            </a:lvl3pPr>
            <a:lvl4pPr marL="1371600" indent="0">
              <a:buFontTx/>
              <a:buNone/>
              <a:defRPr sz="800" b="1"/>
            </a:lvl4pPr>
            <a:lvl5pPr marL="1828800" indent="0">
              <a:buFontTx/>
              <a:buNone/>
              <a:defRPr sz="800" b="1"/>
            </a:lvl5pPr>
          </a:lstStyle>
          <a:p>
            <a:pPr lvl="0"/>
            <a:r>
              <a:rPr lang="en-US" dirty="0"/>
              <a:t>SECTION HEADER</a:t>
            </a:r>
          </a:p>
        </p:txBody>
      </p:sp>
      <p:sp>
        <p:nvSpPr>
          <p:cNvPr id="7" name="Rectangle 6">
            <a:extLst>
              <a:ext uri="{FF2B5EF4-FFF2-40B4-BE49-F238E27FC236}">
                <a16:creationId xmlns:a16="http://schemas.microsoft.com/office/drawing/2014/main" id="{0D5F8EF6-5AE1-1146-A6DB-856448CBDB74}"/>
              </a:ext>
            </a:extLst>
          </p:cNvPr>
          <p:cNvSpPr/>
          <p:nvPr userDrawn="1"/>
        </p:nvSpPr>
        <p:spPr>
          <a:xfrm>
            <a:off x="4682345" y="2180648"/>
            <a:ext cx="3911891" cy="396477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5F65F8EE-2FDE-5149-BAD8-5594336EBC4C}"/>
              </a:ext>
            </a:extLst>
          </p:cNvPr>
          <p:cNvSpPr/>
          <p:nvPr userDrawn="1"/>
        </p:nvSpPr>
        <p:spPr>
          <a:xfrm>
            <a:off x="522514" y="2180648"/>
            <a:ext cx="111469" cy="3964779"/>
          </a:xfrm>
          <a:prstGeom prst="rect">
            <a:avLst/>
          </a:prstGeom>
          <a:solidFill>
            <a:srgbClr val="93A6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8C844180-5262-984C-A28A-97B3E7E98BDC}"/>
              </a:ext>
            </a:extLst>
          </p:cNvPr>
          <p:cNvSpPr/>
          <p:nvPr userDrawn="1"/>
        </p:nvSpPr>
        <p:spPr>
          <a:xfrm>
            <a:off x="633984" y="2180648"/>
            <a:ext cx="3911891" cy="3964779"/>
          </a:xfrm>
          <a:prstGeom prst="rect">
            <a:avLst/>
          </a:prstGeom>
          <a:solidFill>
            <a:srgbClr val="1643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2E80D677-D438-4D45-A80A-8051ED814115}"/>
              </a:ext>
            </a:extLst>
          </p:cNvPr>
          <p:cNvSpPr/>
          <p:nvPr userDrawn="1"/>
        </p:nvSpPr>
        <p:spPr>
          <a:xfrm>
            <a:off x="4657344" y="2180648"/>
            <a:ext cx="111469" cy="3964779"/>
          </a:xfrm>
          <a:prstGeom prst="rect">
            <a:avLst/>
          </a:prstGeom>
          <a:solidFill>
            <a:srgbClr val="993B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Text Placeholder 7">
            <a:extLst>
              <a:ext uri="{FF2B5EF4-FFF2-40B4-BE49-F238E27FC236}">
                <a16:creationId xmlns:a16="http://schemas.microsoft.com/office/drawing/2014/main" id="{E5927975-7176-934C-A005-8082D271E27E}"/>
              </a:ext>
            </a:extLst>
          </p:cNvPr>
          <p:cNvSpPr>
            <a:spLocks noGrp="1"/>
          </p:cNvSpPr>
          <p:nvPr>
            <p:ph type="body" sz="quarter" idx="14"/>
          </p:nvPr>
        </p:nvSpPr>
        <p:spPr>
          <a:xfrm>
            <a:off x="831920" y="2455723"/>
            <a:ext cx="3500595" cy="3335479"/>
          </a:xfrm>
        </p:spPr>
        <p:txBody>
          <a:bodyPr lIns="0" tIns="0" rIns="0" bIns="0">
            <a:noAutofit/>
          </a:bodyPr>
          <a:lstStyle>
            <a:lvl1pPr>
              <a:defRPr>
                <a:solidFill>
                  <a:schemeClr val="bg1"/>
                </a:solidFill>
              </a:defRPr>
            </a:lvl1pPr>
            <a:lvl2pPr>
              <a:defRPr>
                <a:solidFill>
                  <a:schemeClr val="bg1"/>
                </a:solidFill>
              </a:defRPr>
            </a:lvl2pPr>
            <a:lvl3pPr hangingPunct="0">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a:extLst>
              <a:ext uri="{FF2B5EF4-FFF2-40B4-BE49-F238E27FC236}">
                <a16:creationId xmlns:a16="http://schemas.microsoft.com/office/drawing/2014/main" id="{A84268A6-926F-9747-9A36-65C7300E30A5}"/>
              </a:ext>
            </a:extLst>
          </p:cNvPr>
          <p:cNvSpPr>
            <a:spLocks noGrp="1"/>
          </p:cNvSpPr>
          <p:nvPr>
            <p:ph type="body" sz="quarter" idx="15"/>
          </p:nvPr>
        </p:nvSpPr>
        <p:spPr>
          <a:xfrm>
            <a:off x="4931227" y="2455722"/>
            <a:ext cx="3500595" cy="3335479"/>
          </a:xfrm>
        </p:spPr>
        <p:txBody>
          <a:bodyPr lIns="0" tIns="0" rIns="0" bIns="0">
            <a:noAutofit/>
          </a:bodyPr>
          <a:lstStyle>
            <a:lvl4pPr hangingPunc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6C5A550-6A7E-4741-927D-DBE9E2FBC6BB}"/>
              </a:ext>
            </a:extLst>
          </p:cNvPr>
          <p:cNvSpPr>
            <a:spLocks noGrp="1"/>
          </p:cNvSpPr>
          <p:nvPr>
            <p:ph type="sldNum" sz="quarter" idx="4"/>
          </p:nvPr>
        </p:nvSpPr>
        <p:spPr>
          <a:xfrm>
            <a:off x="8910056" y="6504553"/>
            <a:ext cx="233944" cy="353447"/>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cxnSp>
        <p:nvCxnSpPr>
          <p:cNvPr id="16" name="Straight Connector 15">
            <a:extLst>
              <a:ext uri="{FF2B5EF4-FFF2-40B4-BE49-F238E27FC236}">
                <a16:creationId xmlns:a16="http://schemas.microsoft.com/office/drawing/2014/main" id="{8AAC1AE6-B4C1-1B4C-A8F5-A33660095CC5}"/>
              </a:ext>
            </a:extLst>
          </p:cNvPr>
          <p:cNvCxnSpPr>
            <a:cxnSpLocks/>
          </p:cNvCxnSpPr>
          <p:nvPr userDrawn="1"/>
        </p:nvCxnSpPr>
        <p:spPr>
          <a:xfrm>
            <a:off x="522515" y="2038437"/>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036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F2F1-18B6-1A46-95C5-1FCC54589EA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70DCE8B-2CB8-9840-B962-4F03AA7DF5C8}"/>
              </a:ext>
            </a:extLst>
          </p:cNvPr>
          <p:cNvSpPr>
            <a:spLocks noGrp="1"/>
          </p:cNvSpPr>
          <p:nvPr>
            <p:ph type="sldNum" sz="quarter" idx="10"/>
          </p:nvPr>
        </p:nvSpPr>
        <p:spPr/>
        <p:txBody>
          <a:bodyPr/>
          <a:lstStyle/>
          <a:p>
            <a:fld id="{2066355A-084C-D24E-9AD2-7E4FC41EA627}" type="slidenum">
              <a:rPr lang="en-US" smtClean="0"/>
              <a:pPr/>
              <a:t>‹#›</a:t>
            </a:fld>
            <a:endParaRPr lang="en-US" dirty="0"/>
          </a:p>
        </p:txBody>
      </p:sp>
      <p:cxnSp>
        <p:nvCxnSpPr>
          <p:cNvPr id="4" name="Straight Connector 3">
            <a:extLst>
              <a:ext uri="{FF2B5EF4-FFF2-40B4-BE49-F238E27FC236}">
                <a16:creationId xmlns:a16="http://schemas.microsoft.com/office/drawing/2014/main" id="{2C7D2949-2CF9-7F4F-BED7-C64BBF7F0A61}"/>
              </a:ext>
            </a:extLst>
          </p:cNvPr>
          <p:cNvCxnSpPr>
            <a:cxnSpLocks/>
          </p:cNvCxnSpPr>
          <p:nvPr userDrawn="1"/>
        </p:nvCxnSpPr>
        <p:spPr>
          <a:xfrm>
            <a:off x="457202" y="1417640"/>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196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400890-EFCF-D849-A0CF-0CB9B63689CF}"/>
              </a:ext>
            </a:extLst>
          </p:cNvPr>
          <p:cNvSpPr>
            <a:spLocks noGrp="1"/>
          </p:cNvSpPr>
          <p:nvPr>
            <p:ph type="sldNum" sz="quarter" idx="10"/>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39894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294867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4235058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169776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295454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20961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DC597-E98B-4DE7-8F99-A4D95F9ADB2F}"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49DEE7-DE65-45AE-8B94-2C9DF01F6D2B}" type="slidenum">
              <a:rPr lang="en-US" smtClean="0"/>
              <a:t>‹#›</a:t>
            </a:fld>
            <a:endParaRPr lang="en-US" dirty="0"/>
          </a:p>
        </p:txBody>
      </p:sp>
    </p:spTree>
    <p:extLst>
      <p:ext uri="{BB962C8B-B14F-4D97-AF65-F5344CB8AC3E}">
        <p14:creationId xmlns:p14="http://schemas.microsoft.com/office/powerpoint/2010/main" val="424867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2.jpg"/><Relationship Id="rId2" Type="http://schemas.openxmlformats.org/officeDocument/2006/relationships/slideLayout" Target="../slideLayouts/slideLayout23.xml"/><Relationship Id="rId16"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DC597-E98B-4DE7-8F99-A4D95F9ADB2F}" type="datetimeFigureOut">
              <a:rPr lang="en-US" smtClean="0"/>
              <a:t>4/7/2021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9DEE7-DE65-45AE-8B94-2C9DF01F6D2B}" type="slidenum">
              <a:rPr lang="en-US" smtClean="0"/>
              <a:t>‹#›</a:t>
            </a:fld>
            <a:endParaRPr lang="en-US" dirty="0"/>
          </a:p>
        </p:txBody>
      </p:sp>
    </p:spTree>
    <p:extLst>
      <p:ext uri="{BB962C8B-B14F-4D97-AF65-F5344CB8AC3E}">
        <p14:creationId xmlns:p14="http://schemas.microsoft.com/office/powerpoint/2010/main" val="954389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A2548C-15F9-C24E-B4C9-CE65A3A4009A}"/>
              </a:ext>
            </a:extLst>
          </p:cNvPr>
          <p:cNvPicPr>
            <a:picLocks noChangeAspect="1"/>
          </p:cNvPicPr>
          <p:nvPr userDrawn="1"/>
        </p:nvPicPr>
        <p:blipFill>
          <a:blip r:embed="rId17"/>
          <a:stretch>
            <a:fillRect/>
          </a:stretch>
        </p:blipFill>
        <p:spPr>
          <a:xfrm>
            <a:off x="0" y="3309"/>
            <a:ext cx="9144000" cy="6854692"/>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1"/>
            <a:ext cx="8229600" cy="20457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7755345A-BE1A-7D4C-9061-B65305D33B8A}"/>
              </a:ext>
            </a:extLst>
          </p:cNvPr>
          <p:cNvSpPr>
            <a:spLocks noGrp="1"/>
          </p:cNvSpPr>
          <p:nvPr>
            <p:ph type="sldNum" sz="quarter" idx="4"/>
          </p:nvPr>
        </p:nvSpPr>
        <p:spPr>
          <a:xfrm>
            <a:off x="8901742" y="6504553"/>
            <a:ext cx="242258" cy="351792"/>
          </a:xfrm>
          <a:prstGeom prst="rect">
            <a:avLst/>
          </a:prstGeom>
        </p:spPr>
        <p:txBody>
          <a:bodyPr vert="horz" lIns="0" tIns="0" rIns="0" bIns="0" rtlCol="0" anchor="ctr" anchorCtr="0"/>
          <a:lstStyle>
            <a:lvl1pPr algn="ctr">
              <a:defRPr sz="800">
                <a:solidFill>
                  <a:schemeClr val="bg1"/>
                </a:solidFill>
              </a:defRPr>
            </a:lvl1pPr>
          </a:lstStyle>
          <a:p>
            <a:fld id="{2066355A-084C-D24E-9AD2-7E4FC41EA627}" type="slidenum">
              <a:rPr lang="en-US" smtClean="0"/>
              <a:pPr/>
              <a:t>‹#›</a:t>
            </a:fld>
            <a:endParaRPr lang="en-US" dirty="0"/>
          </a:p>
        </p:txBody>
      </p:sp>
      <p:pic>
        <p:nvPicPr>
          <p:cNvPr id="6" name="Picture 5">
            <a:extLst>
              <a:ext uri="{FF2B5EF4-FFF2-40B4-BE49-F238E27FC236}">
                <a16:creationId xmlns:a16="http://schemas.microsoft.com/office/drawing/2014/main" id="{1EA66C52-D005-C840-8C47-F5A2D7FE386D}"/>
              </a:ext>
            </a:extLst>
          </p:cNvPr>
          <p:cNvPicPr>
            <a:picLocks noChangeAspect="1"/>
          </p:cNvPicPr>
          <p:nvPr userDrawn="1"/>
        </p:nvPicPr>
        <p:blipFill>
          <a:blip r:embed="rId18"/>
          <a:stretch>
            <a:fillRect/>
          </a:stretch>
        </p:blipFill>
        <p:spPr>
          <a:xfrm>
            <a:off x="457200" y="6521113"/>
            <a:ext cx="1645920" cy="318673"/>
          </a:xfrm>
          <a:prstGeom prst="rect">
            <a:avLst/>
          </a:prstGeom>
        </p:spPr>
      </p:pic>
    </p:spTree>
    <p:extLst>
      <p:ext uri="{BB962C8B-B14F-4D97-AF65-F5344CB8AC3E}">
        <p14:creationId xmlns:p14="http://schemas.microsoft.com/office/powerpoint/2010/main" val="28691728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hdr="0" ftr="0" dt="0"/>
  <p:txStyles>
    <p:titleStyle>
      <a:lvl1pPr algn="l" defTabSz="457200" rtl="0" eaLnBrk="1" latinLnBrk="0" hangingPunct="1">
        <a:spcBef>
          <a:spcPct val="0"/>
        </a:spcBef>
        <a:buNone/>
        <a:defRPr sz="3400" b="0" i="0" kern="1200">
          <a:solidFill>
            <a:srgbClr val="295036"/>
          </a:solidFill>
          <a:latin typeface="Palatino" pitchFamily="2" charset="77"/>
          <a:ea typeface="Palatino" pitchFamily="2" charset="77"/>
          <a:cs typeface="+mj-cs"/>
        </a:defRPr>
      </a:lvl1pPr>
    </p:titleStyle>
    <p:bodyStyle>
      <a:lvl1pPr marL="0" indent="-173736" algn="l" defTabSz="457200" rtl="0" eaLnBrk="1" latinLnBrk="0" hangingPunct="1">
        <a:lnSpc>
          <a:spcPct val="120000"/>
        </a:lnSpc>
        <a:spcBef>
          <a:spcPts val="0"/>
        </a:spcBef>
        <a:spcAft>
          <a:spcPts val="600"/>
        </a:spcAft>
        <a:buClr>
          <a:srgbClr val="AB4F16"/>
        </a:buClr>
        <a:buFont typeface="Wingdings" pitchFamily="2" charset="2"/>
        <a:buChar char="§"/>
        <a:defRPr sz="1100" kern="1200">
          <a:solidFill>
            <a:schemeClr val="bg2">
              <a:lumMod val="50000"/>
            </a:schemeClr>
          </a:solidFill>
          <a:latin typeface="+mn-lt"/>
          <a:ea typeface="+mn-ea"/>
          <a:cs typeface="+mn-cs"/>
        </a:defRPr>
      </a:lvl1pPr>
      <a:lvl2pPr marL="365760" indent="-173736" algn="l" defTabSz="457200" rtl="0" eaLnBrk="1" latinLnBrk="0" hangingPunct="1">
        <a:lnSpc>
          <a:spcPct val="120000"/>
        </a:lnSpc>
        <a:spcBef>
          <a:spcPts val="0"/>
        </a:spcBef>
        <a:spcAft>
          <a:spcPts val="600"/>
        </a:spcAft>
        <a:buClr>
          <a:srgbClr val="AB4F16"/>
        </a:buClr>
        <a:buFont typeface="Arial" panose="020B0604020202020204" pitchFamily="34" charset="0"/>
        <a:buChar char="•"/>
        <a:defRPr sz="1100" kern="1200">
          <a:solidFill>
            <a:schemeClr val="bg2">
              <a:lumMod val="50000"/>
            </a:schemeClr>
          </a:solidFill>
          <a:latin typeface="+mn-lt"/>
          <a:ea typeface="+mn-ea"/>
          <a:cs typeface="+mn-cs"/>
        </a:defRPr>
      </a:lvl2pPr>
      <a:lvl3pPr marL="548640" indent="-173736" algn="l" defTabSz="457200" rtl="0" eaLnBrk="1" latinLnBrk="0" hangingPunct="1">
        <a:lnSpc>
          <a:spcPct val="120000"/>
        </a:lnSpc>
        <a:spcBef>
          <a:spcPts val="0"/>
        </a:spcBef>
        <a:spcAft>
          <a:spcPts val="600"/>
        </a:spcAft>
        <a:buClr>
          <a:srgbClr val="AB4F16"/>
        </a:buClr>
        <a:buFont typeface="Arial" panose="020B0604020202020204" pitchFamily="34" charset="0"/>
        <a:buChar char="•"/>
        <a:defRPr sz="1100" kern="1200">
          <a:solidFill>
            <a:schemeClr val="bg2">
              <a:lumMod val="50000"/>
            </a:schemeClr>
          </a:solidFill>
          <a:latin typeface="+mn-lt"/>
          <a:ea typeface="+mn-ea"/>
          <a:cs typeface="+mn-cs"/>
        </a:defRPr>
      </a:lvl3pPr>
      <a:lvl4pPr marL="731520" indent="-173736" algn="l" defTabSz="457200" rtl="0" eaLnBrk="1" latinLnBrk="0" hangingPunct="1">
        <a:lnSpc>
          <a:spcPct val="120000"/>
        </a:lnSpc>
        <a:spcBef>
          <a:spcPts val="0"/>
        </a:spcBef>
        <a:spcAft>
          <a:spcPts val="600"/>
        </a:spcAft>
        <a:buClr>
          <a:srgbClr val="AB4F16"/>
        </a:buClr>
        <a:buFont typeface="Arial" panose="020B0604020202020204" pitchFamily="34" charset="0"/>
        <a:buChar char="•"/>
        <a:defRPr sz="1100" kern="1200">
          <a:solidFill>
            <a:schemeClr val="bg2">
              <a:lumMod val="50000"/>
            </a:schemeClr>
          </a:solidFill>
          <a:latin typeface="+mn-lt"/>
          <a:ea typeface="+mn-ea"/>
          <a:cs typeface="+mn-cs"/>
        </a:defRPr>
      </a:lvl4pPr>
      <a:lvl5pPr marL="914400" indent="-173736" algn="l" defTabSz="457200" rtl="0" eaLnBrk="1" latinLnBrk="0" hangingPunct="1">
        <a:lnSpc>
          <a:spcPct val="120000"/>
        </a:lnSpc>
        <a:spcBef>
          <a:spcPts val="0"/>
        </a:spcBef>
        <a:spcAft>
          <a:spcPts val="600"/>
        </a:spcAft>
        <a:buClr>
          <a:srgbClr val="AB4F16"/>
        </a:buClr>
        <a:buFont typeface="Arial" panose="020B0604020202020204" pitchFamily="34" charset="0"/>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mailto:Kristen.Curtis@thevillageshealt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F611B8-61B1-6348-AD5F-B67919F7C70B}"/>
              </a:ext>
            </a:extLst>
          </p:cNvPr>
          <p:cNvPicPr>
            <a:picLocks noChangeAspect="1"/>
          </p:cNvPicPr>
          <p:nvPr/>
        </p:nvPicPr>
        <p:blipFill>
          <a:blip r:embed="rId3"/>
          <a:stretch>
            <a:fillRect/>
          </a:stretch>
        </p:blipFill>
        <p:spPr>
          <a:xfrm>
            <a:off x="304800" y="253830"/>
            <a:ext cx="3054481" cy="573996"/>
          </a:xfrm>
          <a:prstGeom prst="rect">
            <a:avLst/>
          </a:prstGeom>
          <a:solidFill>
            <a:srgbClr val="002060"/>
          </a:solidFill>
        </p:spPr>
      </p:pic>
      <p:pic>
        <p:nvPicPr>
          <p:cNvPr id="5122" name="Picture 2" descr="Cancer Support Group | Conservative Synagogue Palm Beach, FL">
            <a:extLst>
              <a:ext uri="{FF2B5EF4-FFF2-40B4-BE49-F238E27FC236}">
                <a16:creationId xmlns:a16="http://schemas.microsoft.com/office/drawing/2014/main" id="{2BC781D6-935D-417B-9BD0-86BE2996C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621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EA0BFF72-1CE7-4A15-A91D-96F63DDF836F}"/>
              </a:ext>
            </a:extLst>
          </p:cNvPr>
          <p:cNvSpPr>
            <a:spLocks noGrp="1"/>
          </p:cNvSpPr>
          <p:nvPr>
            <p:ph type="ctrTitle"/>
          </p:nvPr>
        </p:nvSpPr>
        <p:spPr>
          <a:xfrm>
            <a:off x="685800" y="466289"/>
            <a:ext cx="7772400" cy="1470025"/>
          </a:xfrm>
        </p:spPr>
        <p:txBody>
          <a:bodyPr/>
          <a:lstStyle/>
          <a:p>
            <a:r>
              <a:rPr lang="en-US" dirty="0"/>
              <a:t>Nutrition and Cancer Support</a:t>
            </a:r>
          </a:p>
        </p:txBody>
      </p:sp>
      <p:sp>
        <p:nvSpPr>
          <p:cNvPr id="8" name="Subtitle 7">
            <a:extLst>
              <a:ext uri="{FF2B5EF4-FFF2-40B4-BE49-F238E27FC236}">
                <a16:creationId xmlns:a16="http://schemas.microsoft.com/office/drawing/2014/main" id="{C5ED5D56-C64C-45D4-A531-CAD820632AF4}"/>
              </a:ext>
            </a:extLst>
          </p:cNvPr>
          <p:cNvSpPr>
            <a:spLocks noGrp="1"/>
          </p:cNvSpPr>
          <p:nvPr>
            <p:ph type="subTitle" idx="1"/>
          </p:nvPr>
        </p:nvSpPr>
        <p:spPr/>
        <p:txBody>
          <a:bodyPr>
            <a:normAutofit fontScale="85000" lnSpcReduction="20000"/>
          </a:bodyPr>
          <a:lstStyle/>
          <a:p>
            <a:endParaRPr lang="en-US" dirty="0">
              <a:solidFill>
                <a:schemeClr val="tx1"/>
              </a:solidFill>
            </a:endParaRPr>
          </a:p>
          <a:p>
            <a:r>
              <a:rPr lang="en-US" dirty="0">
                <a:solidFill>
                  <a:schemeClr val="tx1"/>
                </a:solidFill>
              </a:rPr>
              <a:t>Kristen Curtis, MS, RDN, LDN</a:t>
            </a:r>
          </a:p>
          <a:p>
            <a:r>
              <a:rPr lang="en-US" dirty="0">
                <a:solidFill>
                  <a:schemeClr val="tx1"/>
                </a:solidFill>
              </a:rPr>
              <a:t>Registered Dietitian Nutritionist </a:t>
            </a:r>
          </a:p>
          <a:p>
            <a:r>
              <a:rPr lang="en-US" dirty="0">
                <a:solidFill>
                  <a:schemeClr val="tx1"/>
                </a:solidFill>
              </a:rPr>
              <a:t>The Villages Health </a:t>
            </a:r>
          </a:p>
        </p:txBody>
      </p:sp>
    </p:spTree>
    <p:extLst>
      <p:ext uri="{BB962C8B-B14F-4D97-AF65-F5344CB8AC3E}">
        <p14:creationId xmlns:p14="http://schemas.microsoft.com/office/powerpoint/2010/main" val="157214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51AA-48B4-F041-88CF-6630FF4DCE71}"/>
              </a:ext>
            </a:extLst>
          </p:cNvPr>
          <p:cNvSpPr>
            <a:spLocks noGrp="1"/>
          </p:cNvSpPr>
          <p:nvPr>
            <p:ph type="ctrTitle"/>
          </p:nvPr>
        </p:nvSpPr>
        <p:spPr>
          <a:xfrm>
            <a:off x="540328" y="457200"/>
            <a:ext cx="8151586" cy="775071"/>
          </a:xfrm>
        </p:spPr>
        <p:txBody>
          <a:bodyPr/>
          <a:lstStyle/>
          <a:p>
            <a:pPr algn="ctr"/>
            <a:r>
              <a:rPr lang="en-US" sz="5400" dirty="0">
                <a:latin typeface="MV Boli" panose="02000500030200090000" pitchFamily="2" charset="0"/>
                <a:cs typeface="MV Boli" panose="02000500030200090000" pitchFamily="2" charset="0"/>
              </a:rPr>
              <a:t>Limit Consumption Of Red And Processed Meat</a:t>
            </a:r>
          </a:p>
        </p:txBody>
      </p:sp>
      <p:sp>
        <p:nvSpPr>
          <p:cNvPr id="3" name="Slide Number Placeholder 2">
            <a:extLst>
              <a:ext uri="{FF2B5EF4-FFF2-40B4-BE49-F238E27FC236}">
                <a16:creationId xmlns:a16="http://schemas.microsoft.com/office/drawing/2014/main" id="{F612A6F3-749E-7C4B-93CA-8CA1E804F03B}"/>
              </a:ext>
            </a:extLst>
          </p:cNvPr>
          <p:cNvSpPr>
            <a:spLocks noGrp="1"/>
          </p:cNvSpPr>
          <p:nvPr>
            <p:ph type="sldNum" sz="quarter" idx="4"/>
          </p:nvPr>
        </p:nvSpPr>
        <p:spPr>
          <a:xfrm>
            <a:off x="8934993" y="6582139"/>
            <a:ext cx="209006" cy="273880"/>
          </a:xfrm>
        </p:spPr>
        <p:txBody>
          <a:bodyPr/>
          <a:lstStyle/>
          <a:p>
            <a:fld id="{2066355A-084C-D24E-9AD2-7E4FC41EA627}" type="slidenum">
              <a:rPr lang="en-US" smtClean="0"/>
              <a:pPr/>
              <a:t>10</a:t>
            </a:fld>
            <a:endParaRPr lang="en-US" dirty="0"/>
          </a:p>
        </p:txBody>
      </p:sp>
      <p:sp>
        <p:nvSpPr>
          <p:cNvPr id="5" name="Text Placeholder 4">
            <a:extLst>
              <a:ext uri="{FF2B5EF4-FFF2-40B4-BE49-F238E27FC236}">
                <a16:creationId xmlns:a16="http://schemas.microsoft.com/office/drawing/2014/main" id="{FA1C4985-5DB7-EC4D-A3F4-BDAB5BD5B943}"/>
              </a:ext>
            </a:extLst>
          </p:cNvPr>
          <p:cNvSpPr>
            <a:spLocks noGrp="1"/>
          </p:cNvSpPr>
          <p:nvPr>
            <p:ph type="body" sz="quarter" idx="14"/>
          </p:nvPr>
        </p:nvSpPr>
        <p:spPr/>
        <p:txBody>
          <a:bodyPr/>
          <a:lstStyle/>
          <a:p>
            <a:pPr marL="457200" indent="-457200">
              <a:buFont typeface="Arial" panose="020B0604020202020204" pitchFamily="34" charset="0"/>
              <a:buChar char="•"/>
            </a:pPr>
            <a:r>
              <a:rPr lang="en-US" dirty="0"/>
              <a:t>Eat no more than moderate amounts of red meat, such as beef, pork and lamb.</a:t>
            </a:r>
          </a:p>
          <a:p>
            <a:pPr marL="457200" indent="-457200">
              <a:buFont typeface="Arial" panose="020B0604020202020204" pitchFamily="34" charset="0"/>
              <a:buChar char="•"/>
            </a:pPr>
            <a:r>
              <a:rPr lang="en-US" dirty="0"/>
              <a:t> Eat little, if any, processed meat</a:t>
            </a:r>
          </a:p>
          <a:p>
            <a:pPr marL="457200" indent="-45720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FFFC017A-3053-8C45-B2C4-3A98105E405B}"/>
              </a:ext>
            </a:extLst>
          </p:cNvPr>
          <p:cNvSpPr>
            <a:spLocks noGrp="1"/>
          </p:cNvSpPr>
          <p:nvPr>
            <p:ph type="body" sz="quarter" idx="15"/>
          </p:nvPr>
        </p:nvSpPr>
        <p:spPr/>
        <p:txBody>
          <a:bodyPr/>
          <a:lstStyle/>
          <a:p>
            <a:endParaRPr lang="en-US" dirty="0"/>
          </a:p>
        </p:txBody>
      </p:sp>
      <p:cxnSp>
        <p:nvCxnSpPr>
          <p:cNvPr id="7" name="Straight Connector 6">
            <a:extLst>
              <a:ext uri="{FF2B5EF4-FFF2-40B4-BE49-F238E27FC236}">
                <a16:creationId xmlns:a16="http://schemas.microsoft.com/office/drawing/2014/main" id="{E6F23CC7-5093-704F-AAF1-6B64E5B7257E}"/>
              </a:ext>
            </a:extLst>
          </p:cNvPr>
          <p:cNvCxnSpPr>
            <a:cxnSpLocks/>
          </p:cNvCxnSpPr>
          <p:nvPr/>
        </p:nvCxnSpPr>
        <p:spPr>
          <a:xfrm>
            <a:off x="522515" y="2103173"/>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14600"/>
            <a:ext cx="4407693" cy="3526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81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dirty="0">
                <a:solidFill>
                  <a:srgbClr val="FF0000"/>
                </a:solidFill>
                <a:latin typeface="MV Boli" panose="02000500030200090000" pitchFamily="2" charset="0"/>
                <a:cs typeface="MV Boli" panose="02000500030200090000" pitchFamily="2" charset="0"/>
              </a:rPr>
              <a:t>Red Meat And Cancer Risk</a:t>
            </a:r>
            <a:endParaRPr lang="en-US" sz="4800" dirty="0"/>
          </a:p>
        </p:txBody>
      </p:sp>
      <p:sp>
        <p:nvSpPr>
          <p:cNvPr id="4" name="Text Placeholder 3"/>
          <p:cNvSpPr>
            <a:spLocks noGrp="1"/>
          </p:cNvSpPr>
          <p:nvPr>
            <p:ph type="body" sz="quarter" idx="14"/>
          </p:nvPr>
        </p:nvSpPr>
        <p:spPr/>
        <p:txBody>
          <a:bodyPr/>
          <a:lstStyle/>
          <a:p>
            <a:pPr marL="457200" indent="-457200">
              <a:buFont typeface="Arial" panose="020B0604020202020204" pitchFamily="34" charset="0"/>
              <a:buChar char="•"/>
            </a:pPr>
            <a:r>
              <a:rPr lang="en-US" dirty="0"/>
              <a:t>The latest research shows that eating more than 18 ounces of red meat per week increases the risk of colorectal cancers. </a:t>
            </a:r>
          </a:p>
          <a:p>
            <a:pPr marL="457200" indent="-457200">
              <a:buFont typeface="Arial" panose="020B0604020202020204" pitchFamily="34" charset="0"/>
              <a:buChar char="•"/>
            </a:pPr>
            <a:r>
              <a:rPr lang="en-US" dirty="0"/>
              <a:t>Beef, lamb and pork are all red meats.</a:t>
            </a:r>
          </a:p>
          <a:p>
            <a:pPr marL="457200" indent="-457200">
              <a:buFont typeface="Arial" panose="020B0604020202020204" pitchFamily="34" charset="0"/>
              <a:buChar char="•"/>
            </a:pPr>
            <a:r>
              <a:rPr lang="en-US" dirty="0"/>
              <a:t>Cooking red meat at high temperatures can also produce other cancer-causing compounds.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47739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51AA-48B4-F041-88CF-6630FF4DCE71}"/>
              </a:ext>
            </a:extLst>
          </p:cNvPr>
          <p:cNvSpPr>
            <a:spLocks noGrp="1"/>
          </p:cNvSpPr>
          <p:nvPr>
            <p:ph type="ctrTitle"/>
          </p:nvPr>
        </p:nvSpPr>
        <p:spPr>
          <a:xfrm>
            <a:off x="522515" y="609600"/>
            <a:ext cx="8151586" cy="775071"/>
          </a:xfrm>
        </p:spPr>
        <p:txBody>
          <a:bodyPr/>
          <a:lstStyle/>
          <a:p>
            <a:r>
              <a:rPr lang="en-US" sz="4800" dirty="0">
                <a:latin typeface="MV Boli" panose="02000500030200090000" pitchFamily="2" charset="0"/>
                <a:cs typeface="MV Boli" panose="02000500030200090000" pitchFamily="2" charset="0"/>
              </a:rPr>
              <a:t>Limit Consumption Of Sugar-Sweetened Drinks</a:t>
            </a:r>
          </a:p>
        </p:txBody>
      </p:sp>
      <p:sp>
        <p:nvSpPr>
          <p:cNvPr id="3" name="Slide Number Placeholder 2">
            <a:extLst>
              <a:ext uri="{FF2B5EF4-FFF2-40B4-BE49-F238E27FC236}">
                <a16:creationId xmlns:a16="http://schemas.microsoft.com/office/drawing/2014/main" id="{F612A6F3-749E-7C4B-93CA-8CA1E804F03B}"/>
              </a:ext>
            </a:extLst>
          </p:cNvPr>
          <p:cNvSpPr>
            <a:spLocks noGrp="1"/>
          </p:cNvSpPr>
          <p:nvPr>
            <p:ph type="sldNum" sz="quarter" idx="4"/>
          </p:nvPr>
        </p:nvSpPr>
        <p:spPr>
          <a:xfrm>
            <a:off x="8934993" y="6582139"/>
            <a:ext cx="209006" cy="273880"/>
          </a:xfrm>
        </p:spPr>
        <p:txBody>
          <a:bodyPr/>
          <a:lstStyle/>
          <a:p>
            <a:fld id="{2066355A-084C-D24E-9AD2-7E4FC41EA627}" type="slidenum">
              <a:rPr lang="en-US" smtClean="0"/>
              <a:pPr/>
              <a:t>12</a:t>
            </a:fld>
            <a:endParaRPr lang="en-US" dirty="0"/>
          </a:p>
        </p:txBody>
      </p:sp>
      <p:sp>
        <p:nvSpPr>
          <p:cNvPr id="5" name="Text Placeholder 4">
            <a:extLst>
              <a:ext uri="{FF2B5EF4-FFF2-40B4-BE49-F238E27FC236}">
                <a16:creationId xmlns:a16="http://schemas.microsoft.com/office/drawing/2014/main" id="{FA1C4985-5DB7-EC4D-A3F4-BDAB5BD5B943}"/>
              </a:ext>
            </a:extLst>
          </p:cNvPr>
          <p:cNvSpPr>
            <a:spLocks noGrp="1"/>
          </p:cNvSpPr>
          <p:nvPr>
            <p:ph type="body" sz="quarter" idx="14"/>
          </p:nvPr>
        </p:nvSpPr>
        <p:spPr/>
        <p:txBody>
          <a:bodyPr/>
          <a:lstStyle/>
          <a:p>
            <a:pPr marL="457200" indent="-457200">
              <a:buFont typeface="Arial" panose="020B0604020202020204" pitchFamily="34" charset="0"/>
              <a:buChar char="•"/>
            </a:pPr>
            <a:r>
              <a:rPr lang="en-US" sz="2400" dirty="0"/>
              <a:t>There is strong evidence that consuming sugar-sweetened beverages causes weight gain, overweight and obesity, linked to 12 cancers.</a:t>
            </a:r>
          </a:p>
          <a:p>
            <a:pPr marL="457200" indent="-45720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FFFC017A-3053-8C45-B2C4-3A98105E405B}"/>
              </a:ext>
            </a:extLst>
          </p:cNvPr>
          <p:cNvSpPr>
            <a:spLocks noGrp="1"/>
          </p:cNvSpPr>
          <p:nvPr>
            <p:ph type="body" sz="quarter" idx="15"/>
          </p:nvPr>
        </p:nvSpPr>
        <p:spPr/>
        <p:txBody>
          <a:bodyPr/>
          <a:lstStyle/>
          <a:p>
            <a:pPr marL="457200" indent="-457200">
              <a:buFont typeface="Arial" panose="020B0604020202020204" pitchFamily="34" charset="0"/>
              <a:buChar char="•"/>
            </a:pPr>
            <a:r>
              <a:rPr lang="en-US" sz="2400" dirty="0"/>
              <a:t>Sugar-sweetened beverages provide energy, but may not influence appetite in the same way as food does and can promote overconsumption of calories.</a:t>
            </a:r>
          </a:p>
        </p:txBody>
      </p:sp>
      <p:cxnSp>
        <p:nvCxnSpPr>
          <p:cNvPr id="7" name="Straight Connector 6">
            <a:extLst>
              <a:ext uri="{FF2B5EF4-FFF2-40B4-BE49-F238E27FC236}">
                <a16:creationId xmlns:a16="http://schemas.microsoft.com/office/drawing/2014/main" id="{E6F23CC7-5093-704F-AAF1-6B64E5B7257E}"/>
              </a:ext>
            </a:extLst>
          </p:cNvPr>
          <p:cNvCxnSpPr>
            <a:cxnSpLocks/>
          </p:cNvCxnSpPr>
          <p:nvPr/>
        </p:nvCxnSpPr>
        <p:spPr>
          <a:xfrm>
            <a:off x="522515" y="2103173"/>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785880"/>
            <a:ext cx="1495800" cy="1918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785880"/>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7030A0"/>
                </a:solidFill>
                <a:latin typeface="MV Boli" panose="02000500030200090000" pitchFamily="2" charset="0"/>
                <a:cs typeface="MV Boli" panose="02000500030200090000" pitchFamily="2" charset="0"/>
              </a:rPr>
              <a:t>Sugar And Cancer Risk</a:t>
            </a:r>
          </a:p>
        </p:txBody>
      </p:sp>
      <p:sp>
        <p:nvSpPr>
          <p:cNvPr id="3" name="Content Placeholder 2"/>
          <p:cNvSpPr>
            <a:spLocks noGrp="1"/>
          </p:cNvSpPr>
          <p:nvPr>
            <p:ph sz="half" idx="1"/>
          </p:nvPr>
        </p:nvSpPr>
        <p:spPr>
          <a:xfrm>
            <a:off x="457200" y="1600200"/>
            <a:ext cx="4038600" cy="5181600"/>
          </a:xfrm>
        </p:spPr>
        <p:txBody>
          <a:bodyPr>
            <a:normAutofit fontScale="77500" lnSpcReduction="20000"/>
          </a:bodyPr>
          <a:lstStyle/>
          <a:p>
            <a:r>
              <a:rPr lang="en-US" sz="3100" dirty="0"/>
              <a:t>Eating a lot of high-sugar foods may mean more calories than you need, which leads to excess weight and body fat. </a:t>
            </a:r>
          </a:p>
          <a:p>
            <a:r>
              <a:rPr lang="en-US" sz="3100" dirty="0"/>
              <a:t>It is excess body fat that increases risk of many common cancers. </a:t>
            </a:r>
          </a:p>
          <a:p>
            <a:r>
              <a:rPr lang="en-US" sz="3100" dirty="0"/>
              <a:t>AICR recommends eating a diet rich in nutritious and filling foods, such as whole grains, vegetables, fruit and beans.</a:t>
            </a:r>
          </a:p>
          <a:p>
            <a:r>
              <a:rPr lang="en-US" sz="3100" dirty="0"/>
              <a:t>Replacing sugary beverages with low- or no-calorie drinks</a:t>
            </a:r>
          </a:p>
          <a:p>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2766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283" y="4267200"/>
            <a:ext cx="350717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825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4"/>
          </p:nvPr>
        </p:nvSpPr>
        <p:spPr>
          <a:xfrm>
            <a:off x="522151" y="1828800"/>
            <a:ext cx="3937000" cy="4209143"/>
          </a:xfrm>
        </p:spPr>
        <p:txBody>
          <a:bodyPr/>
          <a:lstStyle/>
          <a:p>
            <a:endParaRPr lang="en-US" dirty="0"/>
          </a:p>
        </p:txBody>
      </p:sp>
      <p:sp>
        <p:nvSpPr>
          <p:cNvPr id="5" name="Text Placeholder 4"/>
          <p:cNvSpPr>
            <a:spLocks noGrp="1"/>
          </p:cNvSpPr>
          <p:nvPr>
            <p:ph type="body" sz="quarter" idx="15"/>
          </p:nvPr>
        </p:nvSpPr>
        <p:spPr>
          <a:xfrm>
            <a:off x="4737100" y="1828800"/>
            <a:ext cx="3937000" cy="4209143"/>
          </a:xfrm>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17604"/>
            <a:ext cx="2514600" cy="141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46" y="170670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121" y="1706707"/>
            <a:ext cx="1862879" cy="172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121" y="3276600"/>
            <a:ext cx="1865313" cy="140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5329" y="4782549"/>
            <a:ext cx="1865313"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980" y="3349983"/>
            <a:ext cx="2477541" cy="144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1" y="3390143"/>
            <a:ext cx="2514600" cy="140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980" y="4934877"/>
            <a:ext cx="2477541" cy="169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4934877"/>
            <a:ext cx="2546483" cy="1694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a:extLst>
              <a:ext uri="{FF2B5EF4-FFF2-40B4-BE49-F238E27FC236}">
                <a16:creationId xmlns:a16="http://schemas.microsoft.com/office/drawing/2014/main" id="{F1AFCBE9-C76C-4FCA-B0B5-9FC54B626144}"/>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62996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860550"/>
          </a:xfrm>
        </p:spPr>
        <p:txBody>
          <a:bodyPr>
            <a:noAutofit/>
          </a:bodyPr>
          <a:lstStyle/>
          <a:p>
            <a:pPr algn="ctr"/>
            <a:br>
              <a:rPr lang="en-US" sz="2800" dirty="0"/>
            </a:br>
            <a:r>
              <a:rPr lang="en-US" sz="3600" dirty="0">
                <a:latin typeface="MV Boli" panose="02000500030200090000" pitchFamily="2" charset="0"/>
                <a:cs typeface="MV Boli" panose="02000500030200090000" pitchFamily="2" charset="0"/>
              </a:rPr>
              <a:t>Limit </a:t>
            </a:r>
            <a:br>
              <a:rPr lang="en-US" sz="3600" dirty="0">
                <a:latin typeface="MV Boli" panose="02000500030200090000" pitchFamily="2" charset="0"/>
                <a:cs typeface="MV Boli" panose="02000500030200090000" pitchFamily="2" charset="0"/>
              </a:rPr>
            </a:br>
            <a:r>
              <a:rPr lang="en-US" sz="3600" dirty="0">
                <a:latin typeface="MV Boli" panose="02000500030200090000" pitchFamily="2" charset="0"/>
                <a:cs typeface="MV Boli" panose="02000500030200090000" pitchFamily="2" charset="0"/>
              </a:rPr>
              <a:t>Alcohol Consumption</a:t>
            </a:r>
            <a:endParaRPr lang="en-US" sz="3600" b="0" dirty="0">
              <a:latin typeface="MV Boli" panose="02000500030200090000" pitchFamily="2" charset="0"/>
              <a:cs typeface="MV Boli" panose="02000500030200090000" pitchFamily="2" charset="0"/>
            </a:endParaRPr>
          </a:p>
        </p:txBody>
      </p:sp>
      <p:sp>
        <p:nvSpPr>
          <p:cNvPr id="4" name="Text Placeholder 3"/>
          <p:cNvSpPr>
            <a:spLocks noGrp="1"/>
          </p:cNvSpPr>
          <p:nvPr>
            <p:ph type="body" sz="half" idx="2"/>
          </p:nvPr>
        </p:nvSpPr>
        <p:spPr>
          <a:xfrm>
            <a:off x="381000" y="1828800"/>
            <a:ext cx="3008313" cy="4800600"/>
          </a:xfrm>
        </p:spPr>
        <p:txBody>
          <a:bodyPr>
            <a:normAutofit fontScale="92500" lnSpcReduction="10000"/>
          </a:bodyPr>
          <a:lstStyle/>
          <a:p>
            <a:pPr marL="285750" indent="-285750">
              <a:buFont typeface="Arial" panose="020B0604020202020204" pitchFamily="34" charset="0"/>
              <a:buChar char="•"/>
            </a:pPr>
            <a:endParaRPr lang="en-US" sz="2800" dirty="0">
              <a:solidFill>
                <a:srgbClr val="C00000"/>
              </a:solidFill>
            </a:endParaRPr>
          </a:p>
          <a:p>
            <a:pPr marL="285750" indent="-285750">
              <a:buFont typeface="Arial" panose="020B0604020202020204" pitchFamily="34" charset="0"/>
              <a:buChar char="•"/>
            </a:pPr>
            <a:r>
              <a:rPr lang="en-US" sz="2800" dirty="0">
                <a:solidFill>
                  <a:srgbClr val="C00000"/>
                </a:solidFill>
              </a:rPr>
              <a:t>For cancer prevention, it’s best not to drink alcohol.</a:t>
            </a:r>
          </a:p>
          <a:p>
            <a:pPr marL="285750" indent="-285750">
              <a:buFont typeface="Arial" panose="020B0604020202020204" pitchFamily="34" charset="0"/>
              <a:buChar char="•"/>
            </a:pPr>
            <a:r>
              <a:rPr lang="en-US" sz="2800" dirty="0">
                <a:solidFill>
                  <a:srgbClr val="C00000"/>
                </a:solidFill>
              </a:rPr>
              <a:t>If you do choose to drink alcohol, however, limit your consumption to one drink for women and two for men per day.</a:t>
            </a:r>
          </a:p>
          <a:p>
            <a:endParaRPr lang="en-US" dirty="0"/>
          </a:p>
          <a:p>
            <a:pPr marL="285750"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endParaRPr lang="en-US" dirty="0">
              <a:solidFill>
                <a:srgbClr val="C00000"/>
              </a:solidFill>
            </a:endParaRPr>
          </a:p>
          <a:p>
            <a:pPr marL="285750" indent="-285750">
              <a:buFont typeface="Arial" panose="020B0604020202020204" pitchFamily="34" charset="0"/>
              <a:buChar char="•"/>
            </a:pPr>
            <a:endParaRPr lang="en-US" dirty="0"/>
          </a:p>
        </p:txBody>
      </p:sp>
      <p:sp>
        <p:nvSpPr>
          <p:cNvPr id="5" name="Content Placeholder 4"/>
          <p:cNvSpPr>
            <a:spLocks noGrp="1"/>
          </p:cNvSpPr>
          <p:nvPr>
            <p:ph idx="1"/>
          </p:nvPr>
        </p:nvSpPr>
        <p:spPr>
          <a:xfrm flipH="1">
            <a:off x="8534401" y="273051"/>
            <a:ext cx="106680" cy="107950"/>
          </a:xfrm>
        </p:spPr>
        <p:txBody>
          <a:bodyPr>
            <a:normAutofit fontScale="25000" lnSpcReduction="20000"/>
          </a:bodyPr>
          <a:lstStyle/>
          <a:p>
            <a:pPr marL="0" indent="0">
              <a:buNone/>
            </a:pPr>
            <a:endParaRPr lang="en-US" dirty="0"/>
          </a:p>
        </p:txBody>
      </p:sp>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73050"/>
            <a:ext cx="4953000"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51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C0C1-8801-FC42-8C9E-135D02D439FB}"/>
              </a:ext>
            </a:extLst>
          </p:cNvPr>
          <p:cNvSpPr>
            <a:spLocks noGrp="1"/>
          </p:cNvSpPr>
          <p:nvPr>
            <p:ph type="ctrTitle"/>
          </p:nvPr>
        </p:nvSpPr>
        <p:spPr>
          <a:xfrm>
            <a:off x="457200" y="381000"/>
            <a:ext cx="8107680" cy="765396"/>
          </a:xfrm>
        </p:spPr>
        <p:txBody>
          <a:bodyPr/>
          <a:lstStyle/>
          <a:p>
            <a:r>
              <a:rPr lang="en-US" sz="5400" dirty="0">
                <a:solidFill>
                  <a:srgbClr val="C00000"/>
                </a:solidFill>
                <a:latin typeface="MV Boli" panose="02000500030200090000" pitchFamily="2" charset="0"/>
                <a:cs typeface="MV Boli" panose="02000500030200090000" pitchFamily="2" charset="0"/>
              </a:rPr>
              <a:t>Alcohol And </a:t>
            </a:r>
            <a:br>
              <a:rPr lang="en-US" sz="5400" dirty="0">
                <a:solidFill>
                  <a:srgbClr val="C00000"/>
                </a:solidFill>
                <a:latin typeface="MV Boli" panose="02000500030200090000" pitchFamily="2" charset="0"/>
                <a:cs typeface="MV Boli" panose="02000500030200090000" pitchFamily="2" charset="0"/>
              </a:rPr>
            </a:br>
            <a:r>
              <a:rPr lang="en-US" sz="5400" dirty="0">
                <a:solidFill>
                  <a:srgbClr val="C00000"/>
                </a:solidFill>
                <a:latin typeface="MV Boli" panose="02000500030200090000" pitchFamily="2" charset="0"/>
                <a:cs typeface="MV Boli" panose="02000500030200090000" pitchFamily="2" charset="0"/>
              </a:rPr>
              <a:t>Cancer Risk</a:t>
            </a:r>
          </a:p>
        </p:txBody>
      </p:sp>
      <p:sp>
        <p:nvSpPr>
          <p:cNvPr id="3" name="Slide Number Placeholder 2">
            <a:extLst>
              <a:ext uri="{FF2B5EF4-FFF2-40B4-BE49-F238E27FC236}">
                <a16:creationId xmlns:a16="http://schemas.microsoft.com/office/drawing/2014/main" id="{C75114CB-CC7C-6542-BD49-EA1BC15E0FFF}"/>
              </a:ext>
            </a:extLst>
          </p:cNvPr>
          <p:cNvSpPr>
            <a:spLocks noGrp="1"/>
          </p:cNvSpPr>
          <p:nvPr>
            <p:ph type="sldNum" sz="quarter" idx="4"/>
          </p:nvPr>
        </p:nvSpPr>
        <p:spPr>
          <a:xfrm>
            <a:off x="8934993" y="6582139"/>
            <a:ext cx="209006" cy="273880"/>
          </a:xfrm>
        </p:spPr>
        <p:txBody>
          <a:bodyPr/>
          <a:lstStyle/>
          <a:p>
            <a:fld id="{2066355A-084C-D24E-9AD2-7E4FC41EA627}" type="slidenum">
              <a:rPr lang="en-US" smtClean="0"/>
              <a:pPr/>
              <a:t>16</a:t>
            </a:fld>
            <a:endParaRPr lang="en-US" dirty="0"/>
          </a:p>
        </p:txBody>
      </p:sp>
      <p:sp>
        <p:nvSpPr>
          <p:cNvPr id="4" name="Text Placeholder 3">
            <a:extLst>
              <a:ext uri="{FF2B5EF4-FFF2-40B4-BE49-F238E27FC236}">
                <a16:creationId xmlns:a16="http://schemas.microsoft.com/office/drawing/2014/main" id="{F8266212-E7DA-C248-B7D4-5FE787563753}"/>
              </a:ext>
            </a:extLst>
          </p:cNvPr>
          <p:cNvSpPr>
            <a:spLocks noGrp="1"/>
          </p:cNvSpPr>
          <p:nvPr>
            <p:ph type="body" sz="quarter" idx="12"/>
          </p:nvPr>
        </p:nvSpPr>
        <p:spPr>
          <a:xfrm flipH="1">
            <a:off x="-1066800" y="1219199"/>
            <a:ext cx="853045" cy="54003"/>
          </a:xfrm>
        </p:spPr>
        <p:txBody>
          <a:bodyPr/>
          <a:lstStyle/>
          <a:p>
            <a:endParaRPr lang="en-US" dirty="0"/>
          </a:p>
        </p:txBody>
      </p:sp>
      <p:sp>
        <p:nvSpPr>
          <p:cNvPr id="5" name="Text Placeholder 4">
            <a:extLst>
              <a:ext uri="{FF2B5EF4-FFF2-40B4-BE49-F238E27FC236}">
                <a16:creationId xmlns:a16="http://schemas.microsoft.com/office/drawing/2014/main" id="{64C44010-6126-5547-BF41-8C3402E5EFD8}"/>
              </a:ext>
            </a:extLst>
          </p:cNvPr>
          <p:cNvSpPr>
            <a:spLocks noGrp="1"/>
          </p:cNvSpPr>
          <p:nvPr>
            <p:ph type="body" sz="quarter" idx="14"/>
          </p:nvPr>
        </p:nvSpPr>
        <p:spPr>
          <a:xfrm>
            <a:off x="838200" y="2286000"/>
            <a:ext cx="3500595" cy="3335479"/>
          </a:xfrm>
        </p:spPr>
        <p:txBody>
          <a:bodyPr/>
          <a:lstStyle/>
          <a:p>
            <a:r>
              <a:rPr lang="en-US" dirty="0"/>
              <a:t>Previous research has shown that modest amounts of alcohol may have a protective effect against coronary heart disease.</a:t>
            </a:r>
          </a:p>
          <a:p>
            <a:endParaRPr lang="en-US" dirty="0"/>
          </a:p>
          <a:p>
            <a:endParaRPr lang="en-US" dirty="0"/>
          </a:p>
        </p:txBody>
      </p:sp>
      <p:sp>
        <p:nvSpPr>
          <p:cNvPr id="6" name="Text Placeholder 5">
            <a:extLst>
              <a:ext uri="{FF2B5EF4-FFF2-40B4-BE49-F238E27FC236}">
                <a16:creationId xmlns:a16="http://schemas.microsoft.com/office/drawing/2014/main" id="{77728B22-2636-6F4F-9501-072EA24C82EA}"/>
              </a:ext>
            </a:extLst>
          </p:cNvPr>
          <p:cNvSpPr>
            <a:spLocks noGrp="1"/>
          </p:cNvSpPr>
          <p:nvPr>
            <p:ph type="body" sz="quarter" idx="15"/>
          </p:nvPr>
        </p:nvSpPr>
        <p:spPr/>
        <p:txBody>
          <a:bodyPr/>
          <a:lstStyle/>
          <a:p>
            <a:r>
              <a:rPr lang="en-US" dirty="0"/>
              <a:t>But for cancer prevention, the evidence is clear and convincing: alcohol in any form is a potent carcinogen.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
            <a:ext cx="2838450" cy="152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00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137" y="533400"/>
            <a:ext cx="8255726" cy="2505647"/>
          </a:xfrm>
        </p:spPr>
        <p:txBody>
          <a:bodyPr/>
          <a:lstStyle/>
          <a:p>
            <a:r>
              <a:rPr lang="en-US" sz="5400" dirty="0">
                <a:latin typeface="MV Boli" panose="02000500030200090000" pitchFamily="2" charset="0"/>
                <a:cs typeface="MV Boli" panose="02000500030200090000" pitchFamily="2" charset="0"/>
              </a:rPr>
              <a:t>Do Not Use Supplements For Cancer Prevention</a:t>
            </a:r>
          </a:p>
        </p:txBody>
      </p:sp>
      <p:sp>
        <p:nvSpPr>
          <p:cNvPr id="3" name="Text Placeholder 2"/>
          <p:cNvSpPr>
            <a:spLocks noGrp="1"/>
          </p:cNvSpPr>
          <p:nvPr>
            <p:ph type="body" sz="quarter" idx="18"/>
          </p:nvPr>
        </p:nvSpPr>
        <p:spPr>
          <a:xfrm>
            <a:off x="1752600" y="4267200"/>
            <a:ext cx="5706142" cy="2215444"/>
          </a:xfrm>
        </p:spPr>
        <p:txBody>
          <a:bodyPr/>
          <a:lstStyle/>
          <a:p>
            <a:pPr marL="285750" indent="-285750">
              <a:buFont typeface="Arial" panose="020B0604020202020204" pitchFamily="34" charset="0"/>
              <a:buChar char="•"/>
            </a:pPr>
            <a:r>
              <a:rPr lang="en-US" sz="4000" dirty="0"/>
              <a:t>Aim to meet nutritional needs through diet alone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5334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9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701F-2152-A34F-8E74-2446CDA559C0}"/>
              </a:ext>
            </a:extLst>
          </p:cNvPr>
          <p:cNvSpPr>
            <a:spLocks noGrp="1"/>
          </p:cNvSpPr>
          <p:nvPr>
            <p:ph type="ctrTitle"/>
          </p:nvPr>
        </p:nvSpPr>
        <p:spPr>
          <a:prstGeom prst="rect">
            <a:avLst/>
          </a:prstGeom>
        </p:spPr>
        <p:txBody>
          <a:bodyPr/>
          <a:lstStyle/>
          <a:p>
            <a:r>
              <a:rPr lang="en-US" dirty="0"/>
              <a:t>Orange Divider</a:t>
            </a:r>
          </a:p>
        </p:txBody>
      </p:sp>
      <p:sp>
        <p:nvSpPr>
          <p:cNvPr id="3" name="Text Placeholder 2">
            <a:extLst>
              <a:ext uri="{FF2B5EF4-FFF2-40B4-BE49-F238E27FC236}">
                <a16:creationId xmlns:a16="http://schemas.microsoft.com/office/drawing/2014/main" id="{222733F6-FBB3-314E-9F31-4CBD889708FF}"/>
              </a:ext>
            </a:extLst>
          </p:cNvPr>
          <p:cNvSpPr>
            <a:spLocks noGrp="1"/>
          </p:cNvSpPr>
          <p:nvPr>
            <p:ph type="body" sz="quarter" idx="18"/>
          </p:nvPr>
        </p:nvSpPr>
        <p:spPr/>
        <p:txBody>
          <a:bodyPr/>
          <a:lstStyle/>
          <a:p>
            <a:r>
              <a:rPr lang="en-US" dirty="0"/>
              <a:t>Subhead Here</a:t>
            </a:r>
          </a:p>
          <a:p>
            <a:endParaRPr lang="en-US" dirty="0"/>
          </a:p>
        </p:txBody>
      </p:sp>
      <p:cxnSp>
        <p:nvCxnSpPr>
          <p:cNvPr id="4" name="Straight Connector 3">
            <a:extLst>
              <a:ext uri="{FF2B5EF4-FFF2-40B4-BE49-F238E27FC236}">
                <a16:creationId xmlns:a16="http://schemas.microsoft.com/office/drawing/2014/main" id="{5BA381F6-587B-394B-B3DE-E3FF27D805A1}"/>
              </a:ext>
            </a:extLst>
          </p:cNvPr>
          <p:cNvCxnSpPr>
            <a:cxnSpLocks/>
          </p:cNvCxnSpPr>
          <p:nvPr/>
        </p:nvCxnSpPr>
        <p:spPr>
          <a:xfrm>
            <a:off x="4276133" y="3158797"/>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562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7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107680" cy="765396"/>
          </a:xfrm>
        </p:spPr>
        <p:txBody>
          <a:bodyPr/>
          <a:lstStyle/>
          <a:p>
            <a:r>
              <a:rPr lang="en-US" sz="6000" b="1" dirty="0">
                <a:solidFill>
                  <a:schemeClr val="tx1"/>
                </a:solidFill>
                <a:latin typeface="MV Boli" panose="02000500030200090000" pitchFamily="2" charset="0"/>
                <a:cs typeface="MV Boli" panose="02000500030200090000" pitchFamily="2" charset="0"/>
              </a:rPr>
              <a:t>Smoking And Cancer</a:t>
            </a:r>
            <a:br>
              <a:rPr lang="en-US" sz="3600" b="1" dirty="0">
                <a:solidFill>
                  <a:schemeClr val="tx1"/>
                </a:solidFill>
              </a:rPr>
            </a:br>
            <a:endParaRPr lang="en-US" dirty="0"/>
          </a:p>
        </p:txBody>
      </p:sp>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4"/>
          </p:nvPr>
        </p:nvSpPr>
        <p:spPr>
          <a:xfrm>
            <a:off x="831920" y="2209801"/>
            <a:ext cx="3500595" cy="3886200"/>
          </a:xfrm>
        </p:spPr>
        <p:txBody>
          <a:bodyPr/>
          <a:lstStyle/>
          <a:p>
            <a:r>
              <a:rPr lang="en-US" sz="2800" dirty="0"/>
              <a:t>Smoking tobacco is the leading cause of cancer worldwide, causing almost 6 million deaths each year.</a:t>
            </a:r>
          </a:p>
          <a:p>
            <a:r>
              <a:rPr lang="en-US" sz="2800" dirty="0"/>
              <a:t>Tobacco smoke contains a number of known carcinogens.</a:t>
            </a:r>
          </a:p>
        </p:txBody>
      </p:sp>
      <p:sp>
        <p:nvSpPr>
          <p:cNvPr id="5" name="Text Placeholder 4"/>
          <p:cNvSpPr>
            <a:spLocks noGrp="1"/>
          </p:cNvSpPr>
          <p:nvPr>
            <p:ph type="body" sz="quarter" idx="15"/>
          </p:nvPr>
        </p:nvSpPr>
        <p:spPr>
          <a:xfrm>
            <a:off x="4931227" y="2209800"/>
            <a:ext cx="3500595" cy="3886200"/>
          </a:xfrm>
        </p:spPr>
        <p:txBody>
          <a:bodyPr/>
          <a:lstStyle/>
          <a:p>
            <a:r>
              <a:rPr lang="en-US" sz="2800" dirty="0"/>
              <a:t>All forms of tobacco cause cancer.</a:t>
            </a:r>
          </a:p>
          <a:p>
            <a:r>
              <a:rPr lang="en-US" sz="2800" dirty="0"/>
              <a:t>Not smoking or giving up smoking is the best way to reduce your own cancer risk and the risk to those around you.</a:t>
            </a:r>
          </a:p>
        </p:txBody>
      </p:sp>
    </p:spTree>
    <p:extLst>
      <p:ext uri="{BB962C8B-B14F-4D97-AF65-F5344CB8AC3E}">
        <p14:creationId xmlns:p14="http://schemas.microsoft.com/office/powerpoint/2010/main" val="343159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701F-2152-A34F-8E74-2446CDA559C0}"/>
              </a:ext>
            </a:extLst>
          </p:cNvPr>
          <p:cNvSpPr>
            <a:spLocks noGrp="1"/>
          </p:cNvSpPr>
          <p:nvPr>
            <p:ph type="ctrTitle"/>
          </p:nvPr>
        </p:nvSpPr>
        <p:spPr>
          <a:xfrm>
            <a:off x="378847" y="3733800"/>
            <a:ext cx="8255726" cy="795452"/>
          </a:xfrm>
          <a:prstGeom prst="rect">
            <a:avLst/>
          </a:prstGeom>
        </p:spPr>
        <p:txBody>
          <a:bodyPr/>
          <a:lstStyle/>
          <a:p>
            <a:r>
              <a:rPr lang="en-US" dirty="0"/>
              <a:t>In the U.S. 1 in 4 people will develop cancer at some point in their lives</a:t>
            </a:r>
            <a:br>
              <a:rPr lang="en-US" dirty="0"/>
            </a:br>
            <a:br>
              <a:rPr lang="en-US" dirty="0"/>
            </a:br>
            <a:r>
              <a:rPr lang="en-US" dirty="0"/>
              <a:t>Around 40% of cancer cases are preventable.</a:t>
            </a:r>
            <a:br>
              <a:rPr lang="en-US" dirty="0"/>
            </a:br>
            <a:br>
              <a:rPr lang="en-US" dirty="0"/>
            </a:br>
            <a:endParaRPr lang="en-US" dirty="0"/>
          </a:p>
        </p:txBody>
      </p:sp>
      <p:cxnSp>
        <p:nvCxnSpPr>
          <p:cNvPr id="4" name="Straight Connector 3">
            <a:extLst>
              <a:ext uri="{FF2B5EF4-FFF2-40B4-BE49-F238E27FC236}">
                <a16:creationId xmlns:a16="http://schemas.microsoft.com/office/drawing/2014/main" id="{D79E757E-82F5-6B44-91FF-8A0FC69D950A}"/>
              </a:ext>
            </a:extLst>
          </p:cNvPr>
          <p:cNvCxnSpPr>
            <a:cxnSpLocks/>
          </p:cNvCxnSpPr>
          <p:nvPr/>
        </p:nvCxnSpPr>
        <p:spPr>
          <a:xfrm>
            <a:off x="4276133" y="3158797"/>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317"/>
            <a:ext cx="7489421" cy="291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873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387" y="381000"/>
            <a:ext cx="54864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696" y="395380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7099" y="3810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72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4818-E6E9-8C47-8278-A2E00E890674}"/>
              </a:ext>
            </a:extLst>
          </p:cNvPr>
          <p:cNvSpPr>
            <a:spLocks noGrp="1"/>
          </p:cNvSpPr>
          <p:nvPr>
            <p:ph type="ctrTitle"/>
          </p:nvPr>
        </p:nvSpPr>
        <p:spPr/>
        <p:txBody>
          <a:bodyPr/>
          <a:lstStyle/>
          <a:p>
            <a:r>
              <a:rPr lang="en-US" sz="5400" dirty="0">
                <a:solidFill>
                  <a:schemeClr val="accent6">
                    <a:lumMod val="75000"/>
                  </a:schemeClr>
                </a:solidFill>
                <a:latin typeface="MV Boli" panose="02000500030200090000" pitchFamily="2" charset="0"/>
                <a:cs typeface="MV Boli" panose="02000500030200090000" pitchFamily="2" charset="0"/>
              </a:rPr>
              <a:t>Sun And Cancer</a:t>
            </a:r>
          </a:p>
        </p:txBody>
      </p:sp>
      <p:sp>
        <p:nvSpPr>
          <p:cNvPr id="3" name="Slide Number Placeholder 2">
            <a:extLst>
              <a:ext uri="{FF2B5EF4-FFF2-40B4-BE49-F238E27FC236}">
                <a16:creationId xmlns:a16="http://schemas.microsoft.com/office/drawing/2014/main" id="{D0B891DA-338E-7448-AB46-23AFF4CDEC49}"/>
              </a:ext>
            </a:extLst>
          </p:cNvPr>
          <p:cNvSpPr>
            <a:spLocks noGrp="1"/>
          </p:cNvSpPr>
          <p:nvPr>
            <p:ph type="sldNum" sz="quarter" idx="4"/>
          </p:nvPr>
        </p:nvSpPr>
        <p:spPr>
          <a:xfrm>
            <a:off x="8934993" y="6582139"/>
            <a:ext cx="209006" cy="273880"/>
          </a:xfrm>
        </p:spPr>
        <p:txBody>
          <a:bodyPr/>
          <a:lstStyle/>
          <a:p>
            <a:fld id="{2066355A-084C-D24E-9AD2-7E4FC41EA627}" type="slidenum">
              <a:rPr lang="en-US" smtClean="0"/>
              <a:pPr/>
              <a:t>21</a:t>
            </a:fld>
            <a:endParaRPr lang="en-US" dirty="0"/>
          </a:p>
        </p:txBody>
      </p:sp>
      <p:sp>
        <p:nvSpPr>
          <p:cNvPr id="4" name="Text Placeholder 3">
            <a:extLst>
              <a:ext uri="{FF2B5EF4-FFF2-40B4-BE49-F238E27FC236}">
                <a16:creationId xmlns:a16="http://schemas.microsoft.com/office/drawing/2014/main" id="{67DA2D59-344F-7247-AF04-C6EEEED31193}"/>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8C4CCB40-85D6-5D41-9B81-81134A798ECA}"/>
              </a:ext>
            </a:extLst>
          </p:cNvPr>
          <p:cNvSpPr>
            <a:spLocks noGrp="1"/>
          </p:cNvSpPr>
          <p:nvPr>
            <p:ph type="body" sz="quarter" idx="14"/>
          </p:nvPr>
        </p:nvSpPr>
        <p:spPr>
          <a:xfrm>
            <a:off x="3543186" y="2209800"/>
            <a:ext cx="5129100" cy="4648200"/>
          </a:xfrm>
        </p:spPr>
        <p:txBody>
          <a:bodyPr/>
          <a:lstStyle/>
          <a:p>
            <a:pPr marL="457200" indent="-457200">
              <a:buFont typeface="Arial" panose="020B0604020202020204" pitchFamily="34" charset="0"/>
              <a:buChar char="•"/>
            </a:pPr>
            <a:r>
              <a:rPr lang="en-US" sz="2000" dirty="0"/>
              <a:t>The majority of skin cancer cases are caused by too much exposure to ultraviolet (UV) radiation from the sun and, increasingly, from sunbeds.</a:t>
            </a:r>
          </a:p>
          <a:p>
            <a:pPr marL="457200" indent="-457200">
              <a:buFont typeface="Arial" panose="020B0604020202020204" pitchFamily="34" charset="0"/>
              <a:buChar char="•"/>
            </a:pPr>
            <a:r>
              <a:rPr lang="en-US" sz="2000" dirty="0"/>
              <a:t> Most cases of skin cancer could be prevented by avoiding overexposure to UV rays</a:t>
            </a:r>
          </a:p>
          <a:p>
            <a:pPr marL="457200" indent="-457200">
              <a:buFont typeface="Arial" panose="020B0604020202020204" pitchFamily="34" charset="0"/>
              <a:buChar char="•"/>
            </a:pPr>
            <a:r>
              <a:rPr lang="en-US" sz="2000" dirty="0"/>
              <a:t>Some groups of people are more at risk of the skin damage that leads to skin cancer than others, including children and those with fair skin or red or light-colored hair. </a:t>
            </a:r>
          </a:p>
          <a:p>
            <a:pPr marL="457200" indent="-457200">
              <a:buFont typeface="Arial" panose="020B0604020202020204" pitchFamily="34" charset="0"/>
              <a:buChar char="•"/>
            </a:pPr>
            <a:r>
              <a:rPr lang="en-US" sz="2000" dirty="0"/>
              <a:t>Sunburn also increases the risk of skin cancer; getting a sunburn just once every two years can triple your risk of melanoma.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cxnSp>
        <p:nvCxnSpPr>
          <p:cNvPr id="6" name="Straight Connector 5">
            <a:extLst>
              <a:ext uri="{FF2B5EF4-FFF2-40B4-BE49-F238E27FC236}">
                <a16:creationId xmlns:a16="http://schemas.microsoft.com/office/drawing/2014/main" id="{B005FD6E-2BFC-694B-9D53-D26FADC1EB42}"/>
              </a:ext>
            </a:extLst>
          </p:cNvPr>
          <p:cNvCxnSpPr>
            <a:cxnSpLocks/>
          </p:cNvCxnSpPr>
          <p:nvPr/>
        </p:nvCxnSpPr>
        <p:spPr>
          <a:xfrm>
            <a:off x="3543187" y="2103173"/>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4FEB255-6D67-034C-A996-432D1D2CC16F}"/>
              </a:ext>
            </a:extLst>
          </p:cNvPr>
          <p:cNvPicPr>
            <a:picLocks noChangeAspect="1"/>
          </p:cNvPicPr>
          <p:nvPr/>
        </p:nvPicPr>
        <p:blipFill>
          <a:blip r:embed="rId3"/>
          <a:stretch>
            <a:fillRect/>
          </a:stretch>
        </p:blipFill>
        <p:spPr>
          <a:xfrm>
            <a:off x="0" y="0"/>
            <a:ext cx="3217170" cy="6858000"/>
          </a:xfrm>
          <a:prstGeom prst="rect">
            <a:avLst/>
          </a:prstGeom>
        </p:spPr>
      </p:pic>
    </p:spTree>
    <p:extLst>
      <p:ext uri="{BB962C8B-B14F-4D97-AF65-F5344CB8AC3E}">
        <p14:creationId xmlns:p14="http://schemas.microsoft.com/office/powerpoint/2010/main" val="3881844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C7C2-9C9D-A54F-BE19-D75C88D184E3}"/>
              </a:ext>
            </a:extLst>
          </p:cNvPr>
          <p:cNvSpPr>
            <a:spLocks noGrp="1"/>
          </p:cNvSpPr>
          <p:nvPr>
            <p:ph type="ctrTitle"/>
          </p:nvPr>
        </p:nvSpPr>
        <p:spPr>
          <a:xfrm>
            <a:off x="381000" y="381000"/>
            <a:ext cx="7707085" cy="775072"/>
          </a:xfrm>
        </p:spPr>
        <p:txBody>
          <a:bodyPr/>
          <a:lstStyle/>
          <a:p>
            <a:r>
              <a:rPr lang="en-US" sz="6000" dirty="0">
                <a:solidFill>
                  <a:schemeClr val="tx2">
                    <a:lumMod val="60000"/>
                    <a:lumOff val="40000"/>
                  </a:schemeClr>
                </a:solidFill>
                <a:latin typeface="MV Boli" panose="02000500030200090000" pitchFamily="2" charset="0"/>
                <a:cs typeface="MV Boli" panose="02000500030200090000" pitchFamily="2" charset="0"/>
              </a:rPr>
              <a:t>After A Cancer Diagnosis</a:t>
            </a:r>
          </a:p>
        </p:txBody>
      </p:sp>
      <p:sp>
        <p:nvSpPr>
          <p:cNvPr id="3" name="Slide Number Placeholder 2">
            <a:extLst>
              <a:ext uri="{FF2B5EF4-FFF2-40B4-BE49-F238E27FC236}">
                <a16:creationId xmlns:a16="http://schemas.microsoft.com/office/drawing/2014/main" id="{58E7E596-E2FC-A540-B6F4-0A445BE96AD1}"/>
              </a:ext>
            </a:extLst>
          </p:cNvPr>
          <p:cNvSpPr>
            <a:spLocks noGrp="1"/>
          </p:cNvSpPr>
          <p:nvPr>
            <p:ph type="sldNum" sz="quarter" idx="4"/>
          </p:nvPr>
        </p:nvSpPr>
        <p:spPr>
          <a:xfrm>
            <a:off x="8934993" y="6582139"/>
            <a:ext cx="209006" cy="273880"/>
          </a:xfrm>
        </p:spPr>
        <p:txBody>
          <a:bodyPr/>
          <a:lstStyle/>
          <a:p>
            <a:fld id="{2066355A-084C-D24E-9AD2-7E4FC41EA627}" type="slidenum">
              <a:rPr lang="en-US" smtClean="0"/>
              <a:pPr/>
              <a:t>22</a:t>
            </a:fld>
            <a:endParaRPr lang="en-US" dirty="0"/>
          </a:p>
        </p:txBody>
      </p:sp>
      <p:sp>
        <p:nvSpPr>
          <p:cNvPr id="5" name="Text Placeholder 4">
            <a:extLst>
              <a:ext uri="{FF2B5EF4-FFF2-40B4-BE49-F238E27FC236}">
                <a16:creationId xmlns:a16="http://schemas.microsoft.com/office/drawing/2014/main" id="{4D36585C-27F4-7E43-BE07-5562CB8BF5CB}"/>
              </a:ext>
            </a:extLst>
          </p:cNvPr>
          <p:cNvSpPr>
            <a:spLocks noGrp="1"/>
          </p:cNvSpPr>
          <p:nvPr>
            <p:ph type="body" sz="quarter" idx="14"/>
          </p:nvPr>
        </p:nvSpPr>
        <p:spPr>
          <a:xfrm>
            <a:off x="522515" y="2209800"/>
            <a:ext cx="4806231" cy="4419600"/>
          </a:xfrm>
        </p:spPr>
        <p:txBody>
          <a:bodyPr/>
          <a:lstStyle/>
          <a:p>
            <a:pPr marL="457200" indent="-457200">
              <a:buFont typeface="Arial" panose="020B0604020202020204" pitchFamily="34" charset="0"/>
              <a:buChar char="•"/>
            </a:pPr>
            <a:r>
              <a:rPr lang="en-US" dirty="0"/>
              <a:t>Check with your health professional about what is right for you</a:t>
            </a:r>
          </a:p>
          <a:p>
            <a:pPr marL="457200" indent="-457200">
              <a:buFont typeface="Arial" panose="020B0604020202020204" pitchFamily="34" charset="0"/>
              <a:buChar char="•"/>
            </a:pPr>
            <a:r>
              <a:rPr lang="en-US" dirty="0"/>
              <a:t>Anyone who has received a diagnosis of cancer should receive specialized nutritional advice from an appropriately trained professional. </a:t>
            </a:r>
          </a:p>
          <a:p>
            <a:pPr marL="457200" indent="-457200">
              <a:buFont typeface="Arial" panose="020B0604020202020204" pitchFamily="34" charset="0"/>
              <a:buChar char="•"/>
            </a:pPr>
            <a:endParaRPr lang="en-US" dirty="0"/>
          </a:p>
        </p:txBody>
      </p:sp>
      <p:cxnSp>
        <p:nvCxnSpPr>
          <p:cNvPr id="7" name="Straight Connector 6">
            <a:extLst>
              <a:ext uri="{FF2B5EF4-FFF2-40B4-BE49-F238E27FC236}">
                <a16:creationId xmlns:a16="http://schemas.microsoft.com/office/drawing/2014/main" id="{49CB11EC-5F57-914F-A0AD-59BDC42ABB3D}"/>
              </a:ext>
            </a:extLst>
          </p:cNvPr>
          <p:cNvCxnSpPr>
            <a:cxnSpLocks/>
          </p:cNvCxnSpPr>
          <p:nvPr/>
        </p:nvCxnSpPr>
        <p:spPr>
          <a:xfrm>
            <a:off x="522515" y="2103173"/>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7B592521-9FBE-BB47-853F-62EB088E4B0D}"/>
              </a:ext>
            </a:extLst>
          </p:cNvPr>
          <p:cNvPicPr>
            <a:picLocks noChangeAspect="1"/>
          </p:cNvPicPr>
          <p:nvPr/>
        </p:nvPicPr>
        <p:blipFill>
          <a:blip r:embed="rId3"/>
          <a:stretch>
            <a:fillRect/>
          </a:stretch>
        </p:blipFill>
        <p:spPr>
          <a:xfrm>
            <a:off x="5653596" y="2495127"/>
            <a:ext cx="2957004" cy="2682491"/>
          </a:xfrm>
          <a:prstGeom prst="rect">
            <a:avLst/>
          </a:prstGeom>
        </p:spPr>
      </p:pic>
    </p:spTree>
    <p:extLst>
      <p:ext uri="{BB962C8B-B14F-4D97-AF65-F5344CB8AC3E}">
        <p14:creationId xmlns:p14="http://schemas.microsoft.com/office/powerpoint/2010/main" val="1830056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1A98-469E-4377-97CC-0EBD86208586}"/>
              </a:ext>
            </a:extLst>
          </p:cNvPr>
          <p:cNvSpPr>
            <a:spLocks noGrp="1"/>
          </p:cNvSpPr>
          <p:nvPr>
            <p:ph type="title"/>
          </p:nvPr>
        </p:nvSpPr>
        <p:spPr/>
        <p:txBody>
          <a:bodyPr/>
          <a:lstStyle/>
          <a:p>
            <a:r>
              <a:rPr lang="en-US" dirty="0"/>
              <a:t>Nutrition During Cancer Treatment</a:t>
            </a:r>
          </a:p>
        </p:txBody>
      </p:sp>
      <p:sp>
        <p:nvSpPr>
          <p:cNvPr id="3" name="Content Placeholder 2">
            <a:extLst>
              <a:ext uri="{FF2B5EF4-FFF2-40B4-BE49-F238E27FC236}">
                <a16:creationId xmlns:a16="http://schemas.microsoft.com/office/drawing/2014/main" id="{F41652F3-F4A7-41D8-8606-0827C1F02C9F}"/>
              </a:ext>
            </a:extLst>
          </p:cNvPr>
          <p:cNvSpPr>
            <a:spLocks noGrp="1"/>
          </p:cNvSpPr>
          <p:nvPr>
            <p:ph idx="1"/>
          </p:nvPr>
        </p:nvSpPr>
        <p:spPr/>
        <p:txBody>
          <a:bodyPr/>
          <a:lstStyle/>
          <a:p>
            <a:r>
              <a:rPr lang="en-US" b="0" i="0" dirty="0">
                <a:solidFill>
                  <a:srgbClr val="1E1E23"/>
                </a:solidFill>
                <a:effectLst/>
                <a:latin typeface="Source Sans Pro" panose="020B0503030403020204" pitchFamily="34" charset="0"/>
              </a:rPr>
              <a:t>Nutrition is an important thing to consider when you're getting cancer treatment. Eating healthy foods before, during, and after treatment can help you feel better and stay stronger. But cancer and its treatment can sometimes cause problems that can make it hard to eat.</a:t>
            </a:r>
            <a:endParaRPr lang="en-US" dirty="0"/>
          </a:p>
        </p:txBody>
      </p:sp>
    </p:spTree>
    <p:extLst>
      <p:ext uri="{BB962C8B-B14F-4D97-AF65-F5344CB8AC3E}">
        <p14:creationId xmlns:p14="http://schemas.microsoft.com/office/powerpoint/2010/main" val="83822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EFEF-3F99-4988-B505-3A0E7A4793B0}"/>
              </a:ext>
            </a:extLst>
          </p:cNvPr>
          <p:cNvSpPr>
            <a:spLocks noGrp="1"/>
          </p:cNvSpPr>
          <p:nvPr>
            <p:ph type="title"/>
          </p:nvPr>
        </p:nvSpPr>
        <p:spPr/>
        <p:txBody>
          <a:bodyPr/>
          <a:lstStyle/>
          <a:p>
            <a:r>
              <a:rPr lang="en-US" dirty="0"/>
              <a:t>Nutrition During Cancer Treatment</a:t>
            </a:r>
          </a:p>
        </p:txBody>
      </p:sp>
      <p:sp>
        <p:nvSpPr>
          <p:cNvPr id="3" name="Content Placeholder 2">
            <a:extLst>
              <a:ext uri="{FF2B5EF4-FFF2-40B4-BE49-F238E27FC236}">
                <a16:creationId xmlns:a16="http://schemas.microsoft.com/office/drawing/2014/main" id="{D8BECA06-9ACF-4BD6-B029-495A8BC470B8}"/>
              </a:ext>
            </a:extLst>
          </p:cNvPr>
          <p:cNvSpPr>
            <a:spLocks noGrp="1"/>
          </p:cNvSpPr>
          <p:nvPr>
            <p:ph sz="half" idx="1"/>
          </p:nvPr>
        </p:nvSpPr>
        <p:spPr/>
        <p:txBody>
          <a:bodyPr>
            <a:normAutofit fontScale="92500"/>
          </a:bodyPr>
          <a:lstStyle/>
          <a:p>
            <a:r>
              <a:rPr lang="en-US" b="0" i="0" dirty="0">
                <a:solidFill>
                  <a:srgbClr val="1E1E23"/>
                </a:solidFill>
                <a:effectLst/>
                <a:latin typeface="Source Sans Pro" panose="020B0503030403020204" pitchFamily="34" charset="0"/>
              </a:rPr>
              <a:t>During cancer treatment you might need to change your diet to help build up your strength and withstand the effects of the cancer and its treatment. This may mean eating things that aren’t normally recommended when you are in good health</a:t>
            </a:r>
            <a:endParaRPr lang="en-US" dirty="0"/>
          </a:p>
        </p:txBody>
      </p:sp>
      <p:sp>
        <p:nvSpPr>
          <p:cNvPr id="4" name="Content Placeholder 3">
            <a:extLst>
              <a:ext uri="{FF2B5EF4-FFF2-40B4-BE49-F238E27FC236}">
                <a16:creationId xmlns:a16="http://schemas.microsoft.com/office/drawing/2014/main" id="{0F0E45D5-0BFD-44D2-BB46-39DABD57CDA1}"/>
              </a:ext>
            </a:extLst>
          </p:cNvPr>
          <p:cNvSpPr>
            <a:spLocks noGrp="1"/>
          </p:cNvSpPr>
          <p:nvPr>
            <p:ph sz="half" idx="2"/>
          </p:nvPr>
        </p:nvSpPr>
        <p:spPr/>
        <p:txBody>
          <a:bodyPr>
            <a:normAutofit fontScale="92500"/>
          </a:bodyPr>
          <a:lstStyle/>
          <a:p>
            <a:r>
              <a:rPr lang="en-US" b="0" i="0" dirty="0">
                <a:solidFill>
                  <a:srgbClr val="1E1E23"/>
                </a:solidFill>
                <a:effectLst/>
                <a:latin typeface="Source Sans Pro" panose="020B0503030403020204" pitchFamily="34" charset="0"/>
              </a:rPr>
              <a:t>For instance, you might need high-fat, high-calorie foods to keep up your weight, or thick, cool foods like ice cream or milk shakes because sores in your mouth and throat are making it hard to eat anything.</a:t>
            </a:r>
            <a:endParaRPr lang="en-US" dirty="0"/>
          </a:p>
        </p:txBody>
      </p:sp>
    </p:spTree>
    <p:extLst>
      <p:ext uri="{BB962C8B-B14F-4D97-AF65-F5344CB8AC3E}">
        <p14:creationId xmlns:p14="http://schemas.microsoft.com/office/powerpoint/2010/main" val="413859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3D94-ABBD-4E27-AECB-7C75467C8E8D}"/>
              </a:ext>
            </a:extLst>
          </p:cNvPr>
          <p:cNvSpPr>
            <a:spLocks noGrp="1"/>
          </p:cNvSpPr>
          <p:nvPr>
            <p:ph type="title"/>
          </p:nvPr>
        </p:nvSpPr>
        <p:spPr>
          <a:xfrm>
            <a:off x="457200" y="274638"/>
            <a:ext cx="8229600" cy="1143000"/>
          </a:xfrm>
        </p:spPr>
        <p:txBody>
          <a:bodyPr anchor="ctr">
            <a:normAutofit/>
          </a:bodyPr>
          <a:lstStyle/>
          <a:p>
            <a:r>
              <a:rPr lang="en-US" dirty="0"/>
              <a:t>What is Good Nutrition?</a:t>
            </a:r>
          </a:p>
        </p:txBody>
      </p:sp>
      <p:sp>
        <p:nvSpPr>
          <p:cNvPr id="3" name="Content Placeholder 2">
            <a:extLst>
              <a:ext uri="{FF2B5EF4-FFF2-40B4-BE49-F238E27FC236}">
                <a16:creationId xmlns:a16="http://schemas.microsoft.com/office/drawing/2014/main" id="{11F3F0AE-71D3-4223-86B4-E56E9374F62E}"/>
              </a:ext>
            </a:extLst>
          </p:cNvPr>
          <p:cNvSpPr>
            <a:spLocks noGrp="1"/>
          </p:cNvSpPr>
          <p:nvPr>
            <p:ph sz="half" idx="1"/>
          </p:nvPr>
        </p:nvSpPr>
        <p:spPr>
          <a:xfrm>
            <a:off x="457200" y="1600200"/>
            <a:ext cx="4038600" cy="4525963"/>
          </a:xfrm>
        </p:spPr>
        <p:txBody>
          <a:bodyPr>
            <a:normAutofit/>
          </a:bodyPr>
          <a:lstStyle/>
          <a:p>
            <a:r>
              <a:rPr lang="en-US" b="0" i="0" dirty="0">
                <a:effectLst/>
              </a:rPr>
              <a:t>Eating well means eating a variety of foods to get the nutrients your body needs to fight cancer. These nutrients include proteins, fats, carbohydrates, water, vitamins, and minerals.</a:t>
            </a:r>
            <a:endParaRPr lang="en-US" dirty="0"/>
          </a:p>
        </p:txBody>
      </p:sp>
      <p:pic>
        <p:nvPicPr>
          <p:cNvPr id="4" name="Picture 3">
            <a:extLst>
              <a:ext uri="{FF2B5EF4-FFF2-40B4-BE49-F238E27FC236}">
                <a16:creationId xmlns:a16="http://schemas.microsoft.com/office/drawing/2014/main" id="{18158FA9-50BA-47EE-ABE7-CB3A06610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104" y="1600200"/>
            <a:ext cx="4016792" cy="4525963"/>
          </a:xfrm>
          <a:prstGeom prst="rect">
            <a:avLst/>
          </a:prstGeom>
          <a:noFill/>
        </p:spPr>
      </p:pic>
    </p:spTree>
    <p:extLst>
      <p:ext uri="{BB962C8B-B14F-4D97-AF65-F5344CB8AC3E}">
        <p14:creationId xmlns:p14="http://schemas.microsoft.com/office/powerpoint/2010/main" val="3354803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F93A-00B5-430A-BF00-102EAFDB8203}"/>
              </a:ext>
            </a:extLst>
          </p:cNvPr>
          <p:cNvSpPr>
            <a:spLocks noGrp="1"/>
          </p:cNvSpPr>
          <p:nvPr>
            <p:ph type="title"/>
          </p:nvPr>
        </p:nvSpPr>
        <p:spPr/>
        <p:txBody>
          <a:bodyPr/>
          <a:lstStyle/>
          <a:p>
            <a:r>
              <a:rPr lang="en-US" dirty="0"/>
              <a:t>Protein</a:t>
            </a:r>
          </a:p>
        </p:txBody>
      </p:sp>
      <p:sp>
        <p:nvSpPr>
          <p:cNvPr id="3" name="Content Placeholder 2">
            <a:extLst>
              <a:ext uri="{FF2B5EF4-FFF2-40B4-BE49-F238E27FC236}">
                <a16:creationId xmlns:a16="http://schemas.microsoft.com/office/drawing/2014/main" id="{6E88B2B8-B413-409B-AB7D-08A19FD2981E}"/>
              </a:ext>
            </a:extLst>
          </p:cNvPr>
          <p:cNvSpPr>
            <a:spLocks noGrp="1"/>
          </p:cNvSpPr>
          <p:nvPr>
            <p:ph idx="1"/>
          </p:nvPr>
        </p:nvSpPr>
        <p:spPr/>
        <p:txBody>
          <a:bodyPr>
            <a:normAutofit fontScale="92500" lnSpcReduction="20000"/>
          </a:bodyPr>
          <a:lstStyle/>
          <a:p>
            <a:r>
              <a:rPr lang="en-US" b="0" i="0" dirty="0">
                <a:solidFill>
                  <a:srgbClr val="1E1E23"/>
                </a:solidFill>
                <a:effectLst/>
                <a:latin typeface="Source Sans Pro" panose="020B0503030403020204" pitchFamily="34" charset="0"/>
              </a:rPr>
              <a:t>We need protein for growth, to repair body tissue, and to keep our immune systems healthy. When your body doesn’t get enough protein, it might break down muscle for the fuel it needs. This makes it take longer to recover from illness and can lower resistance to infection. People with cancer often need more protein than usual. After surgery, chemotherapy, or radiation therapy, extra protein is usually needed to heal tissues and help fight infection.</a:t>
            </a:r>
            <a:endParaRPr lang="en-US" dirty="0"/>
          </a:p>
        </p:txBody>
      </p:sp>
    </p:spTree>
    <p:extLst>
      <p:ext uri="{BB962C8B-B14F-4D97-AF65-F5344CB8AC3E}">
        <p14:creationId xmlns:p14="http://schemas.microsoft.com/office/powerpoint/2010/main" val="21528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48C4-1EE8-4D89-AF9E-2055EBE10E76}"/>
              </a:ext>
            </a:extLst>
          </p:cNvPr>
          <p:cNvSpPr>
            <a:spLocks noGrp="1"/>
          </p:cNvSpPr>
          <p:nvPr>
            <p:ph type="title"/>
          </p:nvPr>
        </p:nvSpPr>
        <p:spPr>
          <a:xfrm>
            <a:off x="457200" y="274638"/>
            <a:ext cx="8229600" cy="1143000"/>
          </a:xfrm>
        </p:spPr>
        <p:txBody>
          <a:bodyPr anchor="ctr">
            <a:normAutofit/>
          </a:bodyPr>
          <a:lstStyle/>
          <a:p>
            <a:r>
              <a:rPr lang="en-US" dirty="0"/>
              <a:t>Sources of Protein</a:t>
            </a:r>
          </a:p>
        </p:txBody>
      </p:sp>
      <p:sp>
        <p:nvSpPr>
          <p:cNvPr id="3" name="Content Placeholder 2">
            <a:extLst>
              <a:ext uri="{FF2B5EF4-FFF2-40B4-BE49-F238E27FC236}">
                <a16:creationId xmlns:a16="http://schemas.microsoft.com/office/drawing/2014/main" id="{58171FEB-B4D8-4254-8DE8-5F2C08B65D42}"/>
              </a:ext>
            </a:extLst>
          </p:cNvPr>
          <p:cNvSpPr>
            <a:spLocks noGrp="1"/>
          </p:cNvSpPr>
          <p:nvPr>
            <p:ph sz="half" idx="1"/>
          </p:nvPr>
        </p:nvSpPr>
        <p:spPr>
          <a:xfrm>
            <a:off x="457200" y="1600200"/>
            <a:ext cx="4038600" cy="4525963"/>
          </a:xfrm>
        </p:spPr>
        <p:txBody>
          <a:bodyPr>
            <a:normAutofit/>
          </a:bodyPr>
          <a:lstStyle/>
          <a:p>
            <a:r>
              <a:rPr lang="en-US" dirty="0"/>
              <a:t>F</a:t>
            </a:r>
            <a:r>
              <a:rPr lang="en-US" b="0" i="0" dirty="0">
                <a:effectLst/>
              </a:rPr>
              <a:t>ish, poultry, lean red meat, eggs, low-fat dairy products, nuts and nut butters, dried beans, peas and lentils, and soy foods.</a:t>
            </a:r>
            <a:endParaRPr lang="en-US" dirty="0"/>
          </a:p>
        </p:txBody>
      </p:sp>
      <p:pic>
        <p:nvPicPr>
          <p:cNvPr id="4098" name="Picture 2" descr="We don't need nearly as much protein as we consume - BBC Future">
            <a:extLst>
              <a:ext uri="{FF2B5EF4-FFF2-40B4-BE49-F238E27FC236}">
                <a16:creationId xmlns:a16="http://schemas.microsoft.com/office/drawing/2014/main" id="{A7ECEB9A-D69C-4FEA-A095-0FDBAD8C32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10" r="27519" b="-1"/>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67588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514" y="1237577"/>
            <a:ext cx="8107680" cy="765396"/>
          </a:xfrm>
        </p:spPr>
        <p:txBody>
          <a:bodyPr anchor="t">
            <a:normAutofit/>
          </a:bodyPr>
          <a:lstStyle/>
          <a:p>
            <a:r>
              <a:rPr lang="en-US" dirty="0"/>
              <a:t>The Soy Saga </a:t>
            </a:r>
          </a:p>
        </p:txBody>
      </p:sp>
      <p:sp>
        <p:nvSpPr>
          <p:cNvPr id="3" name="Content Placeholder 2"/>
          <p:cNvSpPr>
            <a:spLocks noGrp="1"/>
          </p:cNvSpPr>
          <p:nvPr>
            <p:ph type="body" sz="quarter" idx="14"/>
          </p:nvPr>
        </p:nvSpPr>
        <p:spPr>
          <a:xfrm>
            <a:off x="831920" y="2455723"/>
            <a:ext cx="3500595" cy="3335479"/>
          </a:xfrm>
        </p:spPr>
        <p:txBody>
          <a:bodyPr>
            <a:normAutofit/>
          </a:bodyPr>
          <a:lstStyle/>
          <a:p>
            <a:pPr>
              <a:lnSpc>
                <a:spcPct val="90000"/>
              </a:lnSpc>
            </a:pPr>
            <a:r>
              <a:rPr lang="en-US" sz="2700" dirty="0"/>
              <a:t>Foods like edamame, tofu, and unsweetened soy milk have been shown to reduce the risk of certain cancers such as breast, prostate and gastric.</a:t>
            </a:r>
          </a:p>
        </p:txBody>
      </p:sp>
      <p:sp>
        <p:nvSpPr>
          <p:cNvPr id="4" name="Content Placeholder 3"/>
          <p:cNvSpPr>
            <a:spLocks noGrp="1"/>
          </p:cNvSpPr>
          <p:nvPr>
            <p:ph type="body" sz="quarter" idx="15"/>
          </p:nvPr>
        </p:nvSpPr>
        <p:spPr>
          <a:xfrm>
            <a:off x="4931227" y="2455722"/>
            <a:ext cx="3500595" cy="3335479"/>
          </a:xfrm>
        </p:spPr>
        <p:txBody>
          <a:bodyPr>
            <a:normAutofit/>
          </a:bodyPr>
          <a:lstStyle/>
          <a:p>
            <a:pPr>
              <a:lnSpc>
                <a:spcPct val="90000"/>
              </a:lnSpc>
            </a:pPr>
            <a:r>
              <a:rPr lang="en-US" sz="2700" dirty="0"/>
              <a:t>Questions about the potential estrogenic activity of soy can lead to confusion about the safety of soy foods, particularly for those with estrogen-receptor positive breast cancer.</a:t>
            </a:r>
          </a:p>
        </p:txBody>
      </p:sp>
    </p:spTree>
    <p:extLst>
      <p:ext uri="{BB962C8B-B14F-4D97-AF65-F5344CB8AC3E}">
        <p14:creationId xmlns:p14="http://schemas.microsoft.com/office/powerpoint/2010/main" val="461581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Soy</a:t>
            </a:r>
          </a:p>
        </p:txBody>
      </p:sp>
      <p:sp>
        <p:nvSpPr>
          <p:cNvPr id="3" name="Content Placeholder 2"/>
          <p:cNvSpPr>
            <a:spLocks noGrp="1"/>
          </p:cNvSpPr>
          <p:nvPr>
            <p:ph idx="1"/>
          </p:nvPr>
        </p:nvSpPr>
        <p:spPr/>
        <p:txBody>
          <a:bodyPr>
            <a:normAutofit fontScale="92500" lnSpcReduction="10000"/>
          </a:bodyPr>
          <a:lstStyle/>
          <a:p>
            <a:r>
              <a:rPr lang="en-US" dirty="0"/>
              <a:t>No one food is capable of single-handedly disrupting hormones linked to cancer growth.</a:t>
            </a:r>
          </a:p>
          <a:p>
            <a:r>
              <a:rPr lang="en-US" dirty="0"/>
              <a:t>Current Research supports inclusion of soy foods in the diet for general cancer prevention and for people with cancer. </a:t>
            </a:r>
          </a:p>
          <a:p>
            <a:r>
              <a:rPr lang="en-US" dirty="0"/>
              <a:t>Three types:</a:t>
            </a:r>
          </a:p>
          <a:p>
            <a:pPr lvl="1"/>
            <a:r>
              <a:rPr lang="en-US" b="1" dirty="0"/>
              <a:t>Soy foods- edamame, tofu, soy milk</a:t>
            </a:r>
          </a:p>
          <a:p>
            <a:pPr lvl="1"/>
            <a:r>
              <a:rPr lang="en-US" dirty="0"/>
              <a:t>Soy protein supplements- protein powder or bars made with soy protein isolate</a:t>
            </a:r>
          </a:p>
          <a:p>
            <a:pPr lvl="1"/>
            <a:r>
              <a:rPr lang="en-US" dirty="0"/>
              <a:t>Soy condiments/by-products- soy sauce, soybean oil </a:t>
            </a:r>
          </a:p>
        </p:txBody>
      </p:sp>
    </p:spTree>
    <p:extLst>
      <p:ext uri="{BB962C8B-B14F-4D97-AF65-F5344CB8AC3E}">
        <p14:creationId xmlns:p14="http://schemas.microsoft.com/office/powerpoint/2010/main" val="1890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4818-E6E9-8C47-8278-A2E00E890674}"/>
              </a:ext>
            </a:extLst>
          </p:cNvPr>
          <p:cNvSpPr>
            <a:spLocks noGrp="1"/>
          </p:cNvSpPr>
          <p:nvPr>
            <p:ph type="ctrTitle"/>
          </p:nvPr>
        </p:nvSpPr>
        <p:spPr>
          <a:xfrm>
            <a:off x="3543186" y="990600"/>
            <a:ext cx="5129100" cy="1041401"/>
          </a:xfrm>
        </p:spPr>
        <p:txBody>
          <a:bodyPr/>
          <a:lstStyle/>
          <a:p>
            <a:r>
              <a:rPr lang="en-US" sz="4000" dirty="0"/>
              <a:t>Cancer Prevention</a:t>
            </a:r>
            <a:br>
              <a:rPr lang="en-US" sz="4000" dirty="0"/>
            </a:br>
            <a:r>
              <a:rPr lang="en-US" sz="4000" dirty="0"/>
              <a:t>Recommendations</a:t>
            </a:r>
          </a:p>
        </p:txBody>
      </p:sp>
      <p:sp>
        <p:nvSpPr>
          <p:cNvPr id="3" name="Slide Number Placeholder 2">
            <a:extLst>
              <a:ext uri="{FF2B5EF4-FFF2-40B4-BE49-F238E27FC236}">
                <a16:creationId xmlns:a16="http://schemas.microsoft.com/office/drawing/2014/main" id="{D0B891DA-338E-7448-AB46-23AFF4CDEC49}"/>
              </a:ext>
            </a:extLst>
          </p:cNvPr>
          <p:cNvSpPr>
            <a:spLocks noGrp="1"/>
          </p:cNvSpPr>
          <p:nvPr>
            <p:ph type="sldNum" sz="quarter" idx="4"/>
          </p:nvPr>
        </p:nvSpPr>
        <p:spPr>
          <a:xfrm>
            <a:off x="8934993" y="6582139"/>
            <a:ext cx="209006" cy="273880"/>
          </a:xfrm>
        </p:spPr>
        <p:txBody>
          <a:bodyPr/>
          <a:lstStyle/>
          <a:p>
            <a:fld id="{2066355A-084C-D24E-9AD2-7E4FC41EA627}" type="slidenum">
              <a:rPr lang="en-US" smtClean="0"/>
              <a:pPr/>
              <a:t>3</a:t>
            </a:fld>
            <a:endParaRPr lang="en-US" dirty="0"/>
          </a:p>
        </p:txBody>
      </p:sp>
      <p:sp>
        <p:nvSpPr>
          <p:cNvPr id="5" name="Text Placeholder 4">
            <a:extLst>
              <a:ext uri="{FF2B5EF4-FFF2-40B4-BE49-F238E27FC236}">
                <a16:creationId xmlns:a16="http://schemas.microsoft.com/office/drawing/2014/main" id="{8C4CCB40-85D6-5D41-9B81-81134A798ECA}"/>
              </a:ext>
            </a:extLst>
          </p:cNvPr>
          <p:cNvSpPr>
            <a:spLocks noGrp="1"/>
          </p:cNvSpPr>
          <p:nvPr>
            <p:ph type="body" sz="quarter" idx="14"/>
          </p:nvPr>
        </p:nvSpPr>
        <p:spPr>
          <a:xfrm>
            <a:off x="3543186" y="2362200"/>
            <a:ext cx="5129100" cy="3685418"/>
          </a:xfrm>
        </p:spPr>
        <p:txBody>
          <a:bodyPr/>
          <a:lstStyle/>
          <a:p>
            <a:pPr marL="457200" indent="-457200">
              <a:buFont typeface="Arial" panose="020B0604020202020204" pitchFamily="34" charset="0"/>
              <a:buChar char="•"/>
            </a:pPr>
            <a:r>
              <a:rPr lang="en-US" dirty="0"/>
              <a:t>Staying at a healthy weight</a:t>
            </a:r>
          </a:p>
          <a:p>
            <a:pPr marL="457200" indent="-457200">
              <a:buFont typeface="Arial" panose="020B0604020202020204" pitchFamily="34" charset="0"/>
              <a:buChar char="•"/>
            </a:pPr>
            <a:r>
              <a:rPr lang="en-US" dirty="0"/>
              <a:t>Be physically active</a:t>
            </a:r>
          </a:p>
          <a:p>
            <a:pPr marL="457200" indent="-457200">
              <a:buFont typeface="Arial" panose="020B0604020202020204" pitchFamily="34" charset="0"/>
              <a:buChar char="•"/>
            </a:pPr>
            <a:r>
              <a:rPr lang="en-US" dirty="0"/>
              <a:t>Diet</a:t>
            </a:r>
          </a:p>
          <a:p>
            <a:pPr marL="457200" indent="-457200">
              <a:buFont typeface="Arial" panose="020B0604020202020204" pitchFamily="34" charset="0"/>
              <a:buChar char="•"/>
            </a:pPr>
            <a:r>
              <a:rPr lang="en-US" dirty="0"/>
              <a:t>Alcohol consumption</a:t>
            </a:r>
          </a:p>
          <a:p>
            <a:pPr marL="457200" indent="-457200">
              <a:buFont typeface="Arial" panose="020B0604020202020204" pitchFamily="34" charset="0"/>
              <a:buChar char="•"/>
            </a:pPr>
            <a:r>
              <a:rPr lang="en-US" dirty="0"/>
              <a:t>Not using supplements for cancer prevention</a:t>
            </a:r>
          </a:p>
          <a:p>
            <a:pPr marL="457200" indent="-457200">
              <a:buFont typeface="Arial" panose="020B0604020202020204" pitchFamily="34" charset="0"/>
              <a:buChar char="•"/>
            </a:pPr>
            <a:r>
              <a:rPr lang="en-US" dirty="0"/>
              <a:t>No tobacco products</a:t>
            </a:r>
          </a:p>
          <a:p>
            <a:pPr marL="457200" indent="-457200">
              <a:buFont typeface="Arial" panose="020B0604020202020204" pitchFamily="34" charset="0"/>
              <a:buChar char="•"/>
            </a:pPr>
            <a:r>
              <a:rPr lang="en-US" dirty="0"/>
              <a:t>Sun safety</a:t>
            </a:r>
          </a:p>
          <a:p>
            <a:pPr marL="457200" indent="-457200">
              <a:buFont typeface="Arial" panose="020B0604020202020204" pitchFamily="34" charset="0"/>
              <a:buChar char="•"/>
            </a:pPr>
            <a:endParaRPr lang="en-US" dirty="0"/>
          </a:p>
        </p:txBody>
      </p:sp>
      <p:cxnSp>
        <p:nvCxnSpPr>
          <p:cNvPr id="6" name="Straight Connector 5">
            <a:extLst>
              <a:ext uri="{FF2B5EF4-FFF2-40B4-BE49-F238E27FC236}">
                <a16:creationId xmlns:a16="http://schemas.microsoft.com/office/drawing/2014/main" id="{B005FD6E-2BFC-694B-9D53-D26FADC1EB42}"/>
              </a:ext>
            </a:extLst>
          </p:cNvPr>
          <p:cNvCxnSpPr>
            <a:cxnSpLocks/>
          </p:cNvCxnSpPr>
          <p:nvPr/>
        </p:nvCxnSpPr>
        <p:spPr>
          <a:xfrm>
            <a:off x="3543187" y="2103173"/>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4FEB255-6D67-034C-A996-432D1D2CC16F}"/>
              </a:ext>
            </a:extLst>
          </p:cNvPr>
          <p:cNvPicPr>
            <a:picLocks noChangeAspect="1"/>
          </p:cNvPicPr>
          <p:nvPr/>
        </p:nvPicPr>
        <p:blipFill>
          <a:blip r:embed="rId3"/>
          <a:stretch>
            <a:fillRect/>
          </a:stretch>
        </p:blipFill>
        <p:spPr>
          <a:xfrm>
            <a:off x="0" y="0"/>
            <a:ext cx="3217170" cy="6858000"/>
          </a:xfrm>
          <a:prstGeom prst="rect">
            <a:avLst/>
          </a:prstGeom>
        </p:spPr>
      </p:pic>
    </p:spTree>
    <p:extLst>
      <p:ext uri="{BB962C8B-B14F-4D97-AF65-F5344CB8AC3E}">
        <p14:creationId xmlns:p14="http://schemas.microsoft.com/office/powerpoint/2010/main" val="3501322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F746-C3FC-4FCF-A309-C8D54EBDDD20}"/>
              </a:ext>
            </a:extLst>
          </p:cNvPr>
          <p:cNvSpPr>
            <a:spLocks noGrp="1"/>
          </p:cNvSpPr>
          <p:nvPr>
            <p:ph type="title"/>
          </p:nvPr>
        </p:nvSpPr>
        <p:spPr/>
        <p:txBody>
          <a:bodyPr/>
          <a:lstStyle/>
          <a:p>
            <a:r>
              <a:rPr lang="en-US" dirty="0"/>
              <a:t>Fats</a:t>
            </a:r>
          </a:p>
        </p:txBody>
      </p:sp>
      <p:sp>
        <p:nvSpPr>
          <p:cNvPr id="3" name="Content Placeholder 2">
            <a:extLst>
              <a:ext uri="{FF2B5EF4-FFF2-40B4-BE49-F238E27FC236}">
                <a16:creationId xmlns:a16="http://schemas.microsoft.com/office/drawing/2014/main" id="{2BCB51F1-B056-4F7F-B970-5995D9506727}"/>
              </a:ext>
            </a:extLst>
          </p:cNvPr>
          <p:cNvSpPr>
            <a:spLocks noGrp="1"/>
          </p:cNvSpPr>
          <p:nvPr>
            <p:ph idx="1"/>
          </p:nvPr>
        </p:nvSpPr>
        <p:spPr/>
        <p:txBody>
          <a:bodyPr/>
          <a:lstStyle/>
          <a:p>
            <a:r>
              <a:rPr lang="en-US" b="0" i="0" dirty="0">
                <a:solidFill>
                  <a:srgbClr val="1E1E23"/>
                </a:solidFill>
                <a:effectLst/>
                <a:latin typeface="Source Sans Pro" panose="020B0503030403020204" pitchFamily="34" charset="0"/>
              </a:rPr>
              <a:t>Fats and oils serve as a rich source of energy for the body. The body breaks down fats and uses them to store energy, insulate body tissues, and transport some types of vitamins through the blood.</a:t>
            </a:r>
            <a:endParaRPr lang="en-US" dirty="0"/>
          </a:p>
        </p:txBody>
      </p:sp>
    </p:spTree>
    <p:extLst>
      <p:ext uri="{BB962C8B-B14F-4D97-AF65-F5344CB8AC3E}">
        <p14:creationId xmlns:p14="http://schemas.microsoft.com/office/powerpoint/2010/main" val="253422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C7AD-40CF-4759-8FD2-9EC18C344C2F}"/>
              </a:ext>
            </a:extLst>
          </p:cNvPr>
          <p:cNvSpPr>
            <a:spLocks noGrp="1"/>
          </p:cNvSpPr>
          <p:nvPr>
            <p:ph type="title"/>
          </p:nvPr>
        </p:nvSpPr>
        <p:spPr/>
        <p:txBody>
          <a:bodyPr/>
          <a:lstStyle/>
          <a:p>
            <a:r>
              <a:rPr lang="en-US" dirty="0"/>
              <a:t>Carbohydrates</a:t>
            </a:r>
          </a:p>
        </p:txBody>
      </p:sp>
      <p:sp>
        <p:nvSpPr>
          <p:cNvPr id="3" name="Content Placeholder 2">
            <a:extLst>
              <a:ext uri="{FF2B5EF4-FFF2-40B4-BE49-F238E27FC236}">
                <a16:creationId xmlns:a16="http://schemas.microsoft.com/office/drawing/2014/main" id="{68BF81FF-6054-4BD0-9712-91723492D6B6}"/>
              </a:ext>
            </a:extLst>
          </p:cNvPr>
          <p:cNvSpPr>
            <a:spLocks noGrp="1"/>
          </p:cNvSpPr>
          <p:nvPr>
            <p:ph idx="1"/>
          </p:nvPr>
        </p:nvSpPr>
        <p:spPr/>
        <p:txBody>
          <a:bodyPr/>
          <a:lstStyle/>
          <a:p>
            <a:r>
              <a:rPr lang="en-US" b="0" i="0" dirty="0">
                <a:solidFill>
                  <a:srgbClr val="1E1E23"/>
                </a:solidFill>
                <a:effectLst/>
                <a:latin typeface="Source Sans Pro" panose="020B0503030403020204" pitchFamily="34" charset="0"/>
              </a:rPr>
              <a:t>Carbohydrates are the body’s major source of energy. Carbohydrates give the body the fuel it needs for physical activity and proper organ function. The best sources of carbohydrates – fruits, vegetables, and whole grains – also supply needed vitamins and minerals, fiber, and phytonutrients to the body’s cells.</a:t>
            </a:r>
            <a:endParaRPr lang="en-US" dirty="0"/>
          </a:p>
        </p:txBody>
      </p:sp>
    </p:spTree>
    <p:extLst>
      <p:ext uri="{BB962C8B-B14F-4D97-AF65-F5344CB8AC3E}">
        <p14:creationId xmlns:p14="http://schemas.microsoft.com/office/powerpoint/2010/main" val="107024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p>
            <a:r>
              <a:rPr lang="en-US" sz="3200" dirty="0"/>
              <a:t>Phytochemicals</a:t>
            </a:r>
          </a:p>
        </p:txBody>
      </p:sp>
      <p:sp>
        <p:nvSpPr>
          <p:cNvPr id="3" name="Content Placeholder 2"/>
          <p:cNvSpPr>
            <a:spLocks noGrp="1"/>
          </p:cNvSpPr>
          <p:nvPr>
            <p:ph type="body" sz="half" idx="2"/>
          </p:nvPr>
        </p:nvSpPr>
        <p:spPr>
          <a:xfrm>
            <a:off x="457200" y="1435100"/>
            <a:ext cx="3008313" cy="4691063"/>
          </a:xfrm>
        </p:spPr>
        <p:txBody>
          <a:bodyPr>
            <a:normAutofit/>
          </a:bodyPr>
          <a:lstStyle/>
          <a:p>
            <a:r>
              <a:rPr lang="en-US" sz="3200" dirty="0"/>
              <a:t>Studies have shown that phytochemicals have the potential to: </a:t>
            </a:r>
          </a:p>
        </p:txBody>
      </p:sp>
      <p:graphicFrame>
        <p:nvGraphicFramePr>
          <p:cNvPr id="14" name="Content Placeholder 3">
            <a:extLst>
              <a:ext uri="{FF2B5EF4-FFF2-40B4-BE49-F238E27FC236}">
                <a16:creationId xmlns:a16="http://schemas.microsoft.com/office/drawing/2014/main" id="{9F9CF8A3-B5B3-4F45-A0D4-25B0EED9FAF2}"/>
              </a:ext>
            </a:extLst>
          </p:cNvPr>
          <p:cNvGraphicFramePr>
            <a:graphicFrameLocks noGrp="1"/>
          </p:cNvGraphicFramePr>
          <p:nvPr>
            <p:ph idx="1"/>
            <p:extLst>
              <p:ext uri="{D42A27DB-BD31-4B8C-83A1-F6EECF244321}">
                <p14:modId xmlns:p14="http://schemas.microsoft.com/office/powerpoint/2010/main" val="1061525458"/>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3766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76200"/>
          <a:ext cx="8610599" cy="6652992"/>
        </p:xfrm>
        <a:graphic>
          <a:graphicData uri="http://schemas.openxmlformats.org/drawingml/2006/table">
            <a:tbl>
              <a:tblPr firstRow="1" bandRow="1">
                <a:tableStyleId>{5C22544A-7EE6-4342-B048-85BDC9FD1C3A}</a:tableStyleId>
              </a:tblPr>
              <a:tblGrid>
                <a:gridCol w="1946744">
                  <a:extLst>
                    <a:ext uri="{9D8B030D-6E8A-4147-A177-3AD203B41FA5}">
                      <a16:colId xmlns:a16="http://schemas.microsoft.com/office/drawing/2014/main" val="20000"/>
                    </a:ext>
                  </a:extLst>
                </a:gridCol>
                <a:gridCol w="3194657">
                  <a:extLst>
                    <a:ext uri="{9D8B030D-6E8A-4147-A177-3AD203B41FA5}">
                      <a16:colId xmlns:a16="http://schemas.microsoft.com/office/drawing/2014/main" val="20001"/>
                    </a:ext>
                  </a:extLst>
                </a:gridCol>
                <a:gridCol w="3469198">
                  <a:extLst>
                    <a:ext uri="{9D8B030D-6E8A-4147-A177-3AD203B41FA5}">
                      <a16:colId xmlns:a16="http://schemas.microsoft.com/office/drawing/2014/main" val="20002"/>
                    </a:ext>
                  </a:extLst>
                </a:gridCol>
              </a:tblGrid>
              <a:tr h="362429">
                <a:tc>
                  <a:txBody>
                    <a:bodyPr/>
                    <a:lstStyle/>
                    <a:p>
                      <a:r>
                        <a:rPr lang="en-US" dirty="0"/>
                        <a:t>Phytochemical</a:t>
                      </a:r>
                    </a:p>
                  </a:txBody>
                  <a:tcPr/>
                </a:tc>
                <a:tc>
                  <a:txBody>
                    <a:bodyPr/>
                    <a:lstStyle/>
                    <a:p>
                      <a:r>
                        <a:rPr lang="en-US" dirty="0"/>
                        <a:t>Plant Source</a:t>
                      </a:r>
                    </a:p>
                  </a:txBody>
                  <a:tcPr/>
                </a:tc>
                <a:tc>
                  <a:txBody>
                    <a:bodyPr/>
                    <a:lstStyle/>
                    <a:p>
                      <a:r>
                        <a:rPr lang="en-US" dirty="0"/>
                        <a:t>Possible Benefits</a:t>
                      </a:r>
                    </a:p>
                  </a:txBody>
                  <a:tcPr/>
                </a:tc>
                <a:extLst>
                  <a:ext uri="{0D108BD9-81ED-4DB2-BD59-A6C34878D82A}">
                    <a16:rowId xmlns:a16="http://schemas.microsoft.com/office/drawing/2014/main" val="10000"/>
                  </a:ext>
                </a:extLst>
              </a:tr>
              <a:tr h="573847">
                <a:tc>
                  <a:txBody>
                    <a:bodyPr/>
                    <a:lstStyle/>
                    <a:p>
                      <a:r>
                        <a:rPr lang="en-US" sz="1800" dirty="0"/>
                        <a:t>Carotenoids</a:t>
                      </a:r>
                    </a:p>
                  </a:txBody>
                  <a:tcPr/>
                </a:tc>
                <a:tc>
                  <a:txBody>
                    <a:bodyPr/>
                    <a:lstStyle/>
                    <a:p>
                      <a:r>
                        <a:rPr lang="en-US" sz="1600" dirty="0"/>
                        <a:t>Red, orange</a:t>
                      </a:r>
                      <a:r>
                        <a:rPr lang="en-US" sz="1600" baseline="0" dirty="0"/>
                        <a:t> and green fruits and vegetables</a:t>
                      </a:r>
                      <a:endParaRPr lang="en-US" sz="1600" dirty="0"/>
                    </a:p>
                  </a:txBody>
                  <a:tcPr/>
                </a:tc>
                <a:tc>
                  <a:txBody>
                    <a:bodyPr/>
                    <a:lstStyle/>
                    <a:p>
                      <a:r>
                        <a:rPr lang="en-US" sz="1200" dirty="0"/>
                        <a:t>Inhibit</a:t>
                      </a:r>
                      <a:r>
                        <a:rPr lang="en-US" sz="1200" baseline="0" dirty="0"/>
                        <a:t> cancer cell growth, work as antioxidants and improve immune response</a:t>
                      </a:r>
                      <a:endParaRPr lang="en-US" sz="1200" dirty="0"/>
                    </a:p>
                  </a:txBody>
                  <a:tcPr/>
                </a:tc>
                <a:extLst>
                  <a:ext uri="{0D108BD9-81ED-4DB2-BD59-A6C34878D82A}">
                    <a16:rowId xmlns:a16="http://schemas.microsoft.com/office/drawing/2014/main" val="10001"/>
                  </a:ext>
                </a:extLst>
              </a:tr>
              <a:tr h="815467">
                <a:tc>
                  <a:txBody>
                    <a:bodyPr/>
                    <a:lstStyle/>
                    <a:p>
                      <a:r>
                        <a:rPr lang="en-US" sz="1800" dirty="0"/>
                        <a:t>Flavonoids</a:t>
                      </a:r>
                    </a:p>
                  </a:txBody>
                  <a:tcPr/>
                </a:tc>
                <a:tc>
                  <a:txBody>
                    <a:bodyPr/>
                    <a:lstStyle/>
                    <a:p>
                      <a:r>
                        <a:rPr lang="en-US" sz="1600" dirty="0"/>
                        <a:t>Apples, citrus fruits, onions, soybeans, tofu, soy</a:t>
                      </a:r>
                      <a:r>
                        <a:rPr lang="en-US" sz="1600" baseline="0" dirty="0"/>
                        <a:t> milk, edamame, coffee, tea</a:t>
                      </a:r>
                      <a:endParaRPr lang="en-US" sz="1600" dirty="0"/>
                    </a:p>
                  </a:txBody>
                  <a:tcPr/>
                </a:tc>
                <a:tc>
                  <a:txBody>
                    <a:bodyPr/>
                    <a:lstStyle/>
                    <a:p>
                      <a:r>
                        <a:rPr lang="en-US" sz="1200" dirty="0"/>
                        <a:t>Inhibit</a:t>
                      </a:r>
                      <a:r>
                        <a:rPr lang="en-US" sz="1200" baseline="0" dirty="0"/>
                        <a:t> inflammation and tumor growth, aid immunity and boost production of detoxifying enzymes in the body </a:t>
                      </a:r>
                      <a:endParaRPr lang="en-US" sz="1200" dirty="0"/>
                    </a:p>
                  </a:txBody>
                  <a:tcPr/>
                </a:tc>
                <a:extLst>
                  <a:ext uri="{0D108BD9-81ED-4DB2-BD59-A6C34878D82A}">
                    <a16:rowId xmlns:a16="http://schemas.microsoft.com/office/drawing/2014/main" val="10002"/>
                  </a:ext>
                </a:extLst>
              </a:tr>
              <a:tr h="888685">
                <a:tc>
                  <a:txBody>
                    <a:bodyPr/>
                    <a:lstStyle/>
                    <a:p>
                      <a:r>
                        <a:rPr lang="en-US" sz="1800" dirty="0"/>
                        <a:t>Indoles and Glucosinolates</a:t>
                      </a:r>
                    </a:p>
                  </a:txBody>
                  <a:tcPr/>
                </a:tc>
                <a:tc>
                  <a:txBody>
                    <a:bodyPr/>
                    <a:lstStyle/>
                    <a:p>
                      <a:r>
                        <a:rPr lang="en-US" sz="1600" baseline="0" dirty="0"/>
                        <a:t>Broccoli, cabbage, collard greens, kale, cauliflower, Brussels Sprouts</a:t>
                      </a:r>
                      <a:endParaRPr lang="en-US" sz="1600" dirty="0"/>
                    </a:p>
                  </a:txBody>
                  <a:tcPr/>
                </a:tc>
                <a:tc>
                  <a:txBody>
                    <a:bodyPr/>
                    <a:lstStyle/>
                    <a:p>
                      <a:r>
                        <a:rPr lang="en-US" sz="1200" dirty="0"/>
                        <a:t>Induce detoxification of carcinogens, limit production of cancer-related hormones, block</a:t>
                      </a:r>
                      <a:r>
                        <a:rPr lang="en-US" sz="1200" baseline="0" dirty="0"/>
                        <a:t> carcinogens and prevent tumor grown</a:t>
                      </a:r>
                      <a:endParaRPr lang="en-US" sz="1200" dirty="0"/>
                    </a:p>
                  </a:txBody>
                  <a:tcPr/>
                </a:tc>
                <a:extLst>
                  <a:ext uri="{0D108BD9-81ED-4DB2-BD59-A6C34878D82A}">
                    <a16:rowId xmlns:a16="http://schemas.microsoft.com/office/drawing/2014/main" val="10003"/>
                  </a:ext>
                </a:extLst>
              </a:tr>
              <a:tr h="815467">
                <a:tc>
                  <a:txBody>
                    <a:bodyPr/>
                    <a:lstStyle/>
                    <a:p>
                      <a:r>
                        <a:rPr lang="en-US" sz="1800" dirty="0"/>
                        <a:t>Inositol</a:t>
                      </a:r>
                    </a:p>
                  </a:txBody>
                  <a:tcPr/>
                </a:tc>
                <a:tc>
                  <a:txBody>
                    <a:bodyPr/>
                    <a:lstStyle/>
                    <a:p>
                      <a:r>
                        <a:rPr lang="en-US" sz="1600" dirty="0"/>
                        <a:t>Bran from corn, oats, rice, rye and wheat, nuts, soybeans, tofu, soymilk</a:t>
                      </a:r>
                    </a:p>
                  </a:txBody>
                  <a:tcPr/>
                </a:tc>
                <a:tc>
                  <a:txBody>
                    <a:bodyPr/>
                    <a:lstStyle/>
                    <a:p>
                      <a:r>
                        <a:rPr lang="en-US" sz="1200" dirty="0"/>
                        <a:t>Retard</a:t>
                      </a:r>
                      <a:r>
                        <a:rPr lang="en-US" sz="1200" baseline="0" dirty="0"/>
                        <a:t> cell growth and work as antioxidant</a:t>
                      </a:r>
                      <a:endParaRPr lang="en-US" sz="1200" dirty="0"/>
                    </a:p>
                  </a:txBody>
                  <a:tcPr/>
                </a:tc>
                <a:extLst>
                  <a:ext uri="{0D108BD9-81ED-4DB2-BD59-A6C34878D82A}">
                    <a16:rowId xmlns:a16="http://schemas.microsoft.com/office/drawing/2014/main" val="10004"/>
                  </a:ext>
                </a:extLst>
              </a:tr>
              <a:tr h="727106">
                <a:tc>
                  <a:txBody>
                    <a:bodyPr/>
                    <a:lstStyle/>
                    <a:p>
                      <a:r>
                        <a:rPr lang="en-US" sz="1800" dirty="0"/>
                        <a:t>Isoflavones</a:t>
                      </a:r>
                    </a:p>
                  </a:txBody>
                  <a:tcPr/>
                </a:tc>
                <a:tc>
                  <a:txBody>
                    <a:bodyPr/>
                    <a:lstStyle/>
                    <a:p>
                      <a:r>
                        <a:rPr lang="en-US" sz="1600" dirty="0"/>
                        <a:t>Soybeans and soy products</a:t>
                      </a:r>
                      <a:r>
                        <a:rPr lang="en-US" sz="1600" baseline="0" dirty="0"/>
                        <a:t> (tofu, soy milk, edamame)</a:t>
                      </a:r>
                      <a:endParaRPr lang="en-US" sz="1600" dirty="0"/>
                    </a:p>
                  </a:txBody>
                  <a:tcPr/>
                </a:tc>
                <a:tc>
                  <a:txBody>
                    <a:bodyPr/>
                    <a:lstStyle/>
                    <a:p>
                      <a:r>
                        <a:rPr lang="en-US" sz="1200" dirty="0"/>
                        <a:t>Inhibit</a:t>
                      </a:r>
                      <a:r>
                        <a:rPr lang="en-US" sz="1200" baseline="0" dirty="0"/>
                        <a:t> tumor growth, limit production of cancer-related hormones and generally work as antioxidant</a:t>
                      </a:r>
                      <a:endParaRPr lang="en-US" sz="1200" dirty="0"/>
                    </a:p>
                  </a:txBody>
                  <a:tcPr/>
                </a:tc>
                <a:extLst>
                  <a:ext uri="{0D108BD9-81ED-4DB2-BD59-A6C34878D82A}">
                    <a16:rowId xmlns:a16="http://schemas.microsoft.com/office/drawing/2014/main" val="10005"/>
                  </a:ext>
                </a:extLst>
              </a:tr>
              <a:tr h="815467">
                <a:tc>
                  <a:txBody>
                    <a:bodyPr/>
                    <a:lstStyle/>
                    <a:p>
                      <a:r>
                        <a:rPr lang="en-US" sz="1800" dirty="0"/>
                        <a:t>Isothiocyanates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Broccoli, cabbage, collard greens, kale, cauliflower, Brussels Sprouts</a:t>
                      </a:r>
                      <a:endParaRPr lang="en-US" sz="1600" dirty="0"/>
                    </a:p>
                  </a:txBody>
                  <a:tcPr/>
                </a:tc>
                <a:tc>
                  <a:txBody>
                    <a:bodyPr/>
                    <a:lstStyle/>
                    <a:p>
                      <a:r>
                        <a:rPr lang="en-US" sz="1200" dirty="0"/>
                        <a:t>Induce detoxification of carcinogens, block tumor growth and work as antioxidants</a:t>
                      </a:r>
                    </a:p>
                  </a:txBody>
                  <a:tcPr/>
                </a:tc>
                <a:extLst>
                  <a:ext uri="{0D108BD9-81ED-4DB2-BD59-A6C34878D82A}">
                    <a16:rowId xmlns:a16="http://schemas.microsoft.com/office/drawing/2014/main" val="10006"/>
                  </a:ext>
                </a:extLst>
              </a:tr>
              <a:tr h="815467">
                <a:tc>
                  <a:txBody>
                    <a:bodyPr/>
                    <a:lstStyle/>
                    <a:p>
                      <a:r>
                        <a:rPr lang="en-US" sz="1800" dirty="0"/>
                        <a:t>Polyphenols</a:t>
                      </a:r>
                    </a:p>
                  </a:txBody>
                  <a:tcPr/>
                </a:tc>
                <a:tc>
                  <a:txBody>
                    <a:bodyPr/>
                    <a:lstStyle/>
                    <a:p>
                      <a:r>
                        <a:rPr lang="en-US" sz="1600" dirty="0"/>
                        <a:t>Green tea, grapes, wine, berries,</a:t>
                      </a:r>
                      <a:r>
                        <a:rPr lang="en-US" sz="1600" baseline="0" dirty="0"/>
                        <a:t> citrus fruits, apples, whole grains, peanuts</a:t>
                      </a:r>
                      <a:endParaRPr lang="en-US" sz="1600" dirty="0"/>
                    </a:p>
                  </a:txBody>
                  <a:tcPr/>
                </a:tc>
                <a:tc>
                  <a:txBody>
                    <a:bodyPr/>
                    <a:lstStyle/>
                    <a:p>
                      <a:r>
                        <a:rPr lang="en-US" sz="1200" dirty="0"/>
                        <a:t>Prevent cancer formation, prevent inflammation and work as antioxidants</a:t>
                      </a:r>
                    </a:p>
                  </a:txBody>
                  <a:tcPr/>
                </a:tc>
                <a:extLst>
                  <a:ext uri="{0D108BD9-81ED-4DB2-BD59-A6C34878D82A}">
                    <a16:rowId xmlns:a16="http://schemas.microsoft.com/office/drawing/2014/main" val="10007"/>
                  </a:ext>
                </a:extLst>
              </a:tr>
              <a:tr h="815467">
                <a:tc>
                  <a:txBody>
                    <a:bodyPr/>
                    <a:lstStyle/>
                    <a:p>
                      <a:r>
                        <a:rPr lang="en-US" sz="1800" dirty="0"/>
                        <a:t>Terpenes</a:t>
                      </a:r>
                    </a:p>
                  </a:txBody>
                  <a:tcPr/>
                </a:tc>
                <a:tc>
                  <a:txBody>
                    <a:bodyPr/>
                    <a:lstStyle/>
                    <a:p>
                      <a:r>
                        <a:rPr lang="en-US" sz="1600" dirty="0"/>
                        <a:t>Cherries, citrus fruit peel, rosemary</a:t>
                      </a:r>
                    </a:p>
                  </a:txBody>
                  <a:tcPr/>
                </a:tc>
                <a:tc>
                  <a:txBody>
                    <a:bodyPr/>
                    <a:lstStyle/>
                    <a:p>
                      <a:r>
                        <a:rPr lang="en-US" sz="1200" dirty="0"/>
                        <a:t>Protect cells from becoming cancerous, slow cancer cell growth, strengthen immune function, fight</a:t>
                      </a:r>
                      <a:r>
                        <a:rPr lang="en-US" sz="1200" baseline="0" dirty="0"/>
                        <a:t> viruses, limit production of cancer-related hormones </a:t>
                      </a:r>
                      <a:endParaRPr lang="en-US" sz="12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47930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828C-6F6C-46D8-A7AA-449D3D8C0AF7}"/>
              </a:ext>
            </a:extLst>
          </p:cNvPr>
          <p:cNvSpPr>
            <a:spLocks noGrp="1"/>
          </p:cNvSpPr>
          <p:nvPr>
            <p:ph type="title"/>
          </p:nvPr>
        </p:nvSpPr>
        <p:spPr>
          <a:xfrm>
            <a:off x="457200" y="274638"/>
            <a:ext cx="8229600" cy="1143000"/>
          </a:xfrm>
        </p:spPr>
        <p:txBody>
          <a:bodyPr anchor="ctr">
            <a:normAutofit/>
          </a:bodyPr>
          <a:lstStyle/>
          <a:p>
            <a:r>
              <a:rPr lang="en-US" dirty="0"/>
              <a:t>Water</a:t>
            </a:r>
          </a:p>
        </p:txBody>
      </p:sp>
      <p:sp>
        <p:nvSpPr>
          <p:cNvPr id="3" name="Content Placeholder 2">
            <a:extLst>
              <a:ext uri="{FF2B5EF4-FFF2-40B4-BE49-F238E27FC236}">
                <a16:creationId xmlns:a16="http://schemas.microsoft.com/office/drawing/2014/main" id="{E77D922B-8AE7-4874-8A8D-A491222E0F15}"/>
              </a:ext>
            </a:extLst>
          </p:cNvPr>
          <p:cNvSpPr>
            <a:spLocks noGrp="1"/>
          </p:cNvSpPr>
          <p:nvPr>
            <p:ph sz="half" idx="1"/>
          </p:nvPr>
        </p:nvSpPr>
        <p:spPr>
          <a:xfrm>
            <a:off x="457200" y="1600200"/>
            <a:ext cx="4038600" cy="4525963"/>
          </a:xfrm>
        </p:spPr>
        <p:txBody>
          <a:bodyPr>
            <a:normAutofit/>
          </a:bodyPr>
          <a:lstStyle/>
          <a:p>
            <a:r>
              <a:rPr lang="en-US" b="0" i="0" dirty="0">
                <a:effectLst/>
              </a:rPr>
              <a:t>Water and liquids or fluids are vital to health. All body cells need water to function. If you don’t take in enough fluids or if you lose fluids through vomiting or diarrhea, you can become dehydrated</a:t>
            </a:r>
            <a:endParaRPr lang="en-US" dirty="0"/>
          </a:p>
        </p:txBody>
      </p:sp>
      <p:pic>
        <p:nvPicPr>
          <p:cNvPr id="2050" name="Picture 2" descr="What are the common signs of dehydration? - Premier Medical Group - Premier  Medical Group">
            <a:extLst>
              <a:ext uri="{FF2B5EF4-FFF2-40B4-BE49-F238E27FC236}">
                <a16:creationId xmlns:a16="http://schemas.microsoft.com/office/drawing/2014/main" id="{70CA7C50-D295-427D-816F-6B81ECC67A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31" r="18489"/>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1862445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41F-6B6B-4F14-9418-A2BDA3D742A3}"/>
              </a:ext>
            </a:extLst>
          </p:cNvPr>
          <p:cNvSpPr>
            <a:spLocks noGrp="1"/>
          </p:cNvSpPr>
          <p:nvPr>
            <p:ph type="title"/>
          </p:nvPr>
        </p:nvSpPr>
        <p:spPr>
          <a:xfrm>
            <a:off x="457200" y="274638"/>
            <a:ext cx="8229600" cy="1143000"/>
          </a:xfrm>
        </p:spPr>
        <p:txBody>
          <a:bodyPr anchor="ctr">
            <a:normAutofit/>
          </a:bodyPr>
          <a:lstStyle/>
          <a:p>
            <a:r>
              <a:rPr lang="en-US" dirty="0"/>
              <a:t>Signs of Dehydration </a:t>
            </a:r>
          </a:p>
        </p:txBody>
      </p:sp>
      <p:sp>
        <p:nvSpPr>
          <p:cNvPr id="3" name="Content Placeholder 2">
            <a:extLst>
              <a:ext uri="{FF2B5EF4-FFF2-40B4-BE49-F238E27FC236}">
                <a16:creationId xmlns:a16="http://schemas.microsoft.com/office/drawing/2014/main" id="{1A41094A-6123-4F30-8296-B36FE061A2B1}"/>
              </a:ext>
            </a:extLst>
          </p:cNvPr>
          <p:cNvSpPr>
            <a:spLocks noGrp="1"/>
          </p:cNvSpPr>
          <p:nvPr>
            <p:ph sz="half" idx="1"/>
          </p:nvPr>
        </p:nvSpPr>
        <p:spPr>
          <a:xfrm>
            <a:off x="457200" y="1600200"/>
            <a:ext cx="4038600" cy="4525963"/>
          </a:xfrm>
        </p:spPr>
        <p:txBody>
          <a:bodyPr>
            <a:normAutofit/>
          </a:bodyPr>
          <a:lstStyle/>
          <a:p>
            <a:pPr>
              <a:lnSpc>
                <a:spcPct val="90000"/>
              </a:lnSpc>
            </a:pPr>
            <a:r>
              <a:rPr lang="en-US" dirty="0"/>
              <a:t>Dry mouth/lips</a:t>
            </a:r>
          </a:p>
          <a:p>
            <a:pPr>
              <a:lnSpc>
                <a:spcPct val="90000"/>
              </a:lnSpc>
            </a:pPr>
            <a:r>
              <a:rPr lang="en-US" dirty="0"/>
              <a:t>Thirst</a:t>
            </a:r>
          </a:p>
          <a:p>
            <a:pPr>
              <a:lnSpc>
                <a:spcPct val="90000"/>
              </a:lnSpc>
            </a:pPr>
            <a:r>
              <a:rPr lang="en-US" dirty="0"/>
              <a:t>Dizziness/weakness</a:t>
            </a:r>
          </a:p>
          <a:p>
            <a:pPr>
              <a:lnSpc>
                <a:spcPct val="90000"/>
              </a:lnSpc>
            </a:pPr>
            <a:r>
              <a:rPr lang="en-US" dirty="0"/>
              <a:t>Difficulty swallowing</a:t>
            </a:r>
          </a:p>
          <a:p>
            <a:pPr>
              <a:lnSpc>
                <a:spcPct val="90000"/>
              </a:lnSpc>
            </a:pPr>
            <a:r>
              <a:rPr lang="en-US" dirty="0"/>
              <a:t>D</a:t>
            </a:r>
            <a:r>
              <a:rPr lang="en-US"/>
              <a:t>ry </a:t>
            </a:r>
            <a:r>
              <a:rPr lang="en-US" dirty="0"/>
              <a:t>skin</a:t>
            </a:r>
          </a:p>
          <a:p>
            <a:pPr>
              <a:lnSpc>
                <a:spcPct val="90000"/>
              </a:lnSpc>
            </a:pPr>
            <a:r>
              <a:rPr lang="en-US" dirty="0"/>
              <a:t>Cracked tongue</a:t>
            </a:r>
          </a:p>
          <a:p>
            <a:pPr>
              <a:lnSpc>
                <a:spcPct val="90000"/>
              </a:lnSpc>
            </a:pPr>
            <a:r>
              <a:rPr lang="en-US" dirty="0"/>
              <a:t>Higher body temperature</a:t>
            </a:r>
          </a:p>
          <a:p>
            <a:pPr>
              <a:lnSpc>
                <a:spcPct val="90000"/>
              </a:lnSpc>
            </a:pPr>
            <a:r>
              <a:rPr lang="en-US" dirty="0"/>
              <a:t>Weight loss</a:t>
            </a:r>
          </a:p>
          <a:p>
            <a:pPr marL="0" indent="0">
              <a:lnSpc>
                <a:spcPct val="90000"/>
              </a:lnSpc>
              <a:buNone/>
            </a:pPr>
            <a:endParaRPr lang="en-US" dirty="0"/>
          </a:p>
        </p:txBody>
      </p:sp>
      <p:sp>
        <p:nvSpPr>
          <p:cNvPr id="4" name="Content Placeholder 3">
            <a:extLst>
              <a:ext uri="{FF2B5EF4-FFF2-40B4-BE49-F238E27FC236}">
                <a16:creationId xmlns:a16="http://schemas.microsoft.com/office/drawing/2014/main" id="{B6BA3470-D89D-4E66-B114-5CB56089A1B8}"/>
              </a:ext>
            </a:extLst>
          </p:cNvPr>
          <p:cNvSpPr>
            <a:spLocks noGrp="1"/>
          </p:cNvSpPr>
          <p:nvPr>
            <p:ph sz="half" idx="2"/>
          </p:nvPr>
        </p:nvSpPr>
        <p:spPr>
          <a:xfrm>
            <a:off x="4648200" y="1600200"/>
            <a:ext cx="4038600" cy="4525963"/>
          </a:xfrm>
        </p:spPr>
        <p:txBody>
          <a:bodyPr>
            <a:normAutofit/>
          </a:bodyPr>
          <a:lstStyle/>
          <a:p>
            <a:r>
              <a:rPr lang="en-US" dirty="0"/>
              <a:t>Constipation</a:t>
            </a:r>
          </a:p>
          <a:p>
            <a:r>
              <a:rPr lang="en-US" dirty="0"/>
              <a:t>Fatigue</a:t>
            </a:r>
          </a:p>
          <a:p>
            <a:r>
              <a:rPr lang="en-US" dirty="0"/>
              <a:t>Sunken eyeballs</a:t>
            </a:r>
          </a:p>
          <a:p>
            <a:r>
              <a:rPr lang="en-US" dirty="0"/>
              <a:t>Poor appetite and no thirst</a:t>
            </a:r>
          </a:p>
        </p:txBody>
      </p:sp>
    </p:spTree>
    <p:extLst>
      <p:ext uri="{BB962C8B-B14F-4D97-AF65-F5344CB8AC3E}">
        <p14:creationId xmlns:p14="http://schemas.microsoft.com/office/powerpoint/2010/main" val="389694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1C45-11B3-4CCA-8C0D-5ACA4D2F3859}"/>
              </a:ext>
            </a:extLst>
          </p:cNvPr>
          <p:cNvSpPr>
            <a:spLocks noGrp="1"/>
          </p:cNvSpPr>
          <p:nvPr>
            <p:ph type="title"/>
          </p:nvPr>
        </p:nvSpPr>
        <p:spPr/>
        <p:txBody>
          <a:bodyPr/>
          <a:lstStyle/>
          <a:p>
            <a:r>
              <a:rPr lang="en-US" dirty="0"/>
              <a:t>Preventing Dehydration </a:t>
            </a:r>
          </a:p>
        </p:txBody>
      </p:sp>
      <p:sp>
        <p:nvSpPr>
          <p:cNvPr id="3" name="Content Placeholder 2">
            <a:extLst>
              <a:ext uri="{FF2B5EF4-FFF2-40B4-BE49-F238E27FC236}">
                <a16:creationId xmlns:a16="http://schemas.microsoft.com/office/drawing/2014/main" id="{BFF86744-2A7D-446A-881F-C3CBEF990793}"/>
              </a:ext>
            </a:extLst>
          </p:cNvPr>
          <p:cNvSpPr>
            <a:spLocks noGrp="1"/>
          </p:cNvSpPr>
          <p:nvPr>
            <p:ph sz="half" idx="1"/>
          </p:nvPr>
        </p:nvSpPr>
        <p:spPr/>
        <p:txBody>
          <a:bodyPr/>
          <a:lstStyle/>
          <a:p>
            <a:r>
              <a:rPr lang="en-US" dirty="0"/>
              <a:t>Keep a food/fluid diary</a:t>
            </a:r>
          </a:p>
          <a:p>
            <a:r>
              <a:rPr lang="en-US" dirty="0"/>
              <a:t>Drink fluids (sometimes cold is better tolerated)</a:t>
            </a:r>
          </a:p>
          <a:p>
            <a:r>
              <a:rPr lang="en-US" dirty="0"/>
              <a:t>Consume fluid rich foods</a:t>
            </a:r>
          </a:p>
          <a:p>
            <a:r>
              <a:rPr lang="en-US" dirty="0"/>
              <a:t>Use lotion/lubricant on skin/mouth</a:t>
            </a:r>
          </a:p>
          <a:p>
            <a:pPr marL="0" indent="0">
              <a:buNone/>
            </a:pPr>
            <a:endParaRPr lang="en-US" dirty="0"/>
          </a:p>
        </p:txBody>
      </p:sp>
      <p:sp>
        <p:nvSpPr>
          <p:cNvPr id="4" name="Content Placeholder 3">
            <a:extLst>
              <a:ext uri="{FF2B5EF4-FFF2-40B4-BE49-F238E27FC236}">
                <a16:creationId xmlns:a16="http://schemas.microsoft.com/office/drawing/2014/main" id="{514E6C0C-96E7-441C-A63C-BBF4D81C2C86}"/>
              </a:ext>
            </a:extLst>
          </p:cNvPr>
          <p:cNvSpPr>
            <a:spLocks noGrp="1"/>
          </p:cNvSpPr>
          <p:nvPr>
            <p:ph sz="half" idx="2"/>
          </p:nvPr>
        </p:nvSpPr>
        <p:spPr/>
        <p:txBody>
          <a:bodyPr/>
          <a:lstStyle/>
          <a:p>
            <a:r>
              <a:rPr lang="en-US" dirty="0"/>
              <a:t>Keep fluids within sight/reach</a:t>
            </a:r>
          </a:p>
          <a:p>
            <a:r>
              <a:rPr lang="en-US" dirty="0"/>
              <a:t>Suck on ice chips</a:t>
            </a:r>
          </a:p>
          <a:p>
            <a:r>
              <a:rPr lang="en-US" dirty="0"/>
              <a:t>Find proper treatment for diarrhea/vomiting</a:t>
            </a:r>
          </a:p>
        </p:txBody>
      </p:sp>
    </p:spTree>
    <p:extLst>
      <p:ext uri="{BB962C8B-B14F-4D97-AF65-F5344CB8AC3E}">
        <p14:creationId xmlns:p14="http://schemas.microsoft.com/office/powerpoint/2010/main" val="2710933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566BC-55C0-47DB-9F2C-7D4A15D86BBD}"/>
              </a:ext>
            </a:extLst>
          </p:cNvPr>
          <p:cNvSpPr>
            <a:spLocks noGrp="1"/>
          </p:cNvSpPr>
          <p:nvPr>
            <p:ph type="title"/>
          </p:nvPr>
        </p:nvSpPr>
        <p:spPr>
          <a:xfrm>
            <a:off x="457200" y="274638"/>
            <a:ext cx="8229600" cy="1143000"/>
          </a:xfrm>
        </p:spPr>
        <p:txBody>
          <a:bodyPr anchor="ctr">
            <a:normAutofit/>
          </a:bodyPr>
          <a:lstStyle/>
          <a:p>
            <a:r>
              <a:rPr lang="en-US" dirty="0"/>
              <a:t>Health After Treatment</a:t>
            </a:r>
          </a:p>
        </p:txBody>
      </p:sp>
      <p:sp>
        <p:nvSpPr>
          <p:cNvPr id="3" name="Content Placeholder 2">
            <a:extLst>
              <a:ext uri="{FF2B5EF4-FFF2-40B4-BE49-F238E27FC236}">
                <a16:creationId xmlns:a16="http://schemas.microsoft.com/office/drawing/2014/main" id="{FB18B6B0-D19C-425D-9F96-FF1E3DB5CB6E}"/>
              </a:ext>
            </a:extLst>
          </p:cNvPr>
          <p:cNvSpPr>
            <a:spLocks noGrp="1"/>
          </p:cNvSpPr>
          <p:nvPr>
            <p:ph sz="half" idx="1"/>
          </p:nvPr>
        </p:nvSpPr>
        <p:spPr>
          <a:xfrm>
            <a:off x="457200" y="1600200"/>
            <a:ext cx="4038600" cy="4525963"/>
          </a:xfrm>
        </p:spPr>
        <p:txBody>
          <a:bodyPr>
            <a:normAutofit/>
          </a:bodyPr>
          <a:lstStyle/>
          <a:p>
            <a:pPr>
              <a:lnSpc>
                <a:spcPct val="90000"/>
              </a:lnSpc>
            </a:pPr>
            <a:r>
              <a:rPr lang="en-US" b="0" i="0" dirty="0">
                <a:effectLst/>
              </a:rPr>
              <a:t>Most eating-related side effects of cancer treatments go away after treatment ends. But some side effects can last for some time. If this happens to you, talk to your cancer care team and work out a plan to manage the problem.</a:t>
            </a:r>
            <a:endParaRPr lang="en-US" dirty="0"/>
          </a:p>
        </p:txBody>
      </p:sp>
      <p:pic>
        <p:nvPicPr>
          <p:cNvPr id="1026" name="Picture 2" descr="4 Tips for Eating Well with High Cholesterol - Diabetes, High Cholesterol,  and Diet">
            <a:extLst>
              <a:ext uri="{FF2B5EF4-FFF2-40B4-BE49-F238E27FC236}">
                <a16:creationId xmlns:a16="http://schemas.microsoft.com/office/drawing/2014/main" id="{81AC4130-7278-4473-9CDA-A403E30317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1" r="17489" b="1"/>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2976846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BEA8-0B19-4025-BC3D-8C500E7E4431}"/>
              </a:ext>
            </a:extLst>
          </p:cNvPr>
          <p:cNvSpPr>
            <a:spLocks noGrp="1"/>
          </p:cNvSpPr>
          <p:nvPr>
            <p:ph type="title"/>
          </p:nvPr>
        </p:nvSpPr>
        <p:spPr>
          <a:xfrm>
            <a:off x="457200" y="274638"/>
            <a:ext cx="8229600" cy="1143000"/>
          </a:xfrm>
        </p:spPr>
        <p:txBody>
          <a:bodyPr anchor="ctr">
            <a:normAutofit/>
          </a:bodyPr>
          <a:lstStyle/>
          <a:p>
            <a:r>
              <a:rPr lang="en-US" dirty="0"/>
              <a:t>Tips for Eating After Treatment</a:t>
            </a:r>
          </a:p>
        </p:txBody>
      </p:sp>
      <p:sp>
        <p:nvSpPr>
          <p:cNvPr id="4" name="Content Placeholder 3">
            <a:extLst>
              <a:ext uri="{FF2B5EF4-FFF2-40B4-BE49-F238E27FC236}">
                <a16:creationId xmlns:a16="http://schemas.microsoft.com/office/drawing/2014/main" id="{7C889222-003B-4590-B537-4135B0699DAF}"/>
              </a:ext>
            </a:extLst>
          </p:cNvPr>
          <p:cNvSpPr>
            <a:spLocks noGrp="1"/>
          </p:cNvSpPr>
          <p:nvPr>
            <p:ph sz="half" idx="2"/>
          </p:nvPr>
        </p:nvSpPr>
        <p:spPr>
          <a:xfrm>
            <a:off x="4648200" y="1600200"/>
            <a:ext cx="4038600" cy="4525963"/>
          </a:xfrm>
        </p:spPr>
        <p:txBody>
          <a:bodyPr>
            <a:normAutofit/>
          </a:bodyPr>
          <a:lstStyle/>
          <a:p>
            <a:pPr>
              <a:buFont typeface="Arial" panose="020B0604020202020204" pitchFamily="34" charset="0"/>
              <a:buChar char="•"/>
            </a:pPr>
            <a:r>
              <a:rPr lang="en-US" b="0" i="0" dirty="0">
                <a:effectLst/>
              </a:rPr>
              <a:t>Avoid or limit your intake of red meat and processed meats </a:t>
            </a:r>
          </a:p>
          <a:p>
            <a:pPr>
              <a:buFont typeface="Arial" panose="020B0604020202020204" pitchFamily="34" charset="0"/>
              <a:buChar char="•"/>
            </a:pPr>
            <a:endParaRPr lang="en-US" b="0" i="0" dirty="0">
              <a:effectLst/>
            </a:endParaRPr>
          </a:p>
          <a:p>
            <a:pPr>
              <a:buFont typeface="Arial" panose="020B0604020202020204" pitchFamily="34" charset="0"/>
              <a:buChar char="•"/>
            </a:pPr>
            <a:r>
              <a:rPr lang="en-US" b="0" i="0" dirty="0">
                <a:effectLst/>
              </a:rPr>
              <a:t>Choose low-fat milk and dairy products.</a:t>
            </a:r>
          </a:p>
          <a:p>
            <a:pPr marL="0" indent="0">
              <a:buNone/>
            </a:pPr>
            <a:endParaRPr lang="en-US" b="0" i="0" dirty="0">
              <a:effectLst/>
            </a:endParaRPr>
          </a:p>
          <a:p>
            <a:pPr>
              <a:buFont typeface="Arial" panose="020B0604020202020204" pitchFamily="34" charset="0"/>
              <a:buChar char="•"/>
            </a:pPr>
            <a:r>
              <a:rPr lang="en-US" b="0" i="0" dirty="0">
                <a:effectLst/>
              </a:rPr>
              <a:t>Avoid/limit alcohol </a:t>
            </a:r>
          </a:p>
          <a:p>
            <a:pPr marL="0" indent="0">
              <a:buNone/>
            </a:pPr>
            <a:endParaRPr lang="en-US" b="0" i="0" dirty="0">
              <a:effectLst/>
            </a:endParaRPr>
          </a:p>
          <a:p>
            <a:endParaRPr lang="en-US" dirty="0"/>
          </a:p>
        </p:txBody>
      </p:sp>
      <p:graphicFrame>
        <p:nvGraphicFramePr>
          <p:cNvPr id="6" name="Content Placeholder 2">
            <a:extLst>
              <a:ext uri="{FF2B5EF4-FFF2-40B4-BE49-F238E27FC236}">
                <a16:creationId xmlns:a16="http://schemas.microsoft.com/office/drawing/2014/main" id="{F6ECF0FE-89C8-473D-A477-1BE1E844FC59}"/>
              </a:ext>
            </a:extLst>
          </p:cNvPr>
          <p:cNvGraphicFramePr>
            <a:graphicFrameLocks noGrp="1"/>
          </p:cNvGraphicFramePr>
          <p:nvPr>
            <p:ph sz="half" idx="1"/>
            <p:extLst>
              <p:ext uri="{D42A27DB-BD31-4B8C-83A1-F6EECF244321}">
                <p14:modId xmlns:p14="http://schemas.microsoft.com/office/powerpoint/2010/main" val="1290421341"/>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808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71CC-A934-435C-AA27-7C33CC3D6268}"/>
              </a:ext>
            </a:extLst>
          </p:cNvPr>
          <p:cNvSpPr>
            <a:spLocks noGrp="1"/>
          </p:cNvSpPr>
          <p:nvPr>
            <p:ph type="title"/>
          </p:nvPr>
        </p:nvSpPr>
        <p:spPr>
          <a:xfrm>
            <a:off x="457200" y="274638"/>
            <a:ext cx="8229600" cy="1143000"/>
          </a:xfrm>
        </p:spPr>
        <p:txBody>
          <a:bodyPr anchor="ctr">
            <a:normAutofit/>
          </a:bodyPr>
          <a:lstStyle/>
          <a:p>
            <a:r>
              <a:rPr lang="en-US" dirty="0"/>
              <a:t>Contact Information </a:t>
            </a:r>
          </a:p>
        </p:txBody>
      </p:sp>
      <p:pic>
        <p:nvPicPr>
          <p:cNvPr id="6146" name="Picture 2" descr="Kristen Curtis">
            <a:extLst>
              <a:ext uri="{FF2B5EF4-FFF2-40B4-BE49-F238E27FC236}">
                <a16:creationId xmlns:a16="http://schemas.microsoft.com/office/drawing/2014/main" id="{9252B572-AE8B-4F81-B48C-13AFA5EE38D2}"/>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6294" r="31545"/>
          <a:stretch/>
        </p:blipFill>
        <p:spPr bwMode="auto">
          <a:xfrm>
            <a:off x="457200" y="1600200"/>
            <a:ext cx="4038600" cy="4525963"/>
          </a:xfrm>
          <a:prstGeom prst="rect">
            <a:avLst/>
          </a:prstGeom>
          <a:solidFill>
            <a:srgbClr val="FFFFFF"/>
          </a:solidFill>
        </p:spPr>
      </p:pic>
      <p:sp>
        <p:nvSpPr>
          <p:cNvPr id="3" name="Content Placeholder 2">
            <a:extLst>
              <a:ext uri="{FF2B5EF4-FFF2-40B4-BE49-F238E27FC236}">
                <a16:creationId xmlns:a16="http://schemas.microsoft.com/office/drawing/2014/main" id="{A0BAD31B-7C81-4EDE-8B21-5FAE3669D3FE}"/>
              </a:ext>
            </a:extLst>
          </p:cNvPr>
          <p:cNvSpPr>
            <a:spLocks noGrp="1"/>
          </p:cNvSpPr>
          <p:nvPr>
            <p:ph sz="half" idx="2"/>
          </p:nvPr>
        </p:nvSpPr>
        <p:spPr>
          <a:xfrm>
            <a:off x="4648200" y="1600200"/>
            <a:ext cx="4038600" cy="4525963"/>
          </a:xfrm>
        </p:spPr>
        <p:txBody>
          <a:bodyPr>
            <a:normAutofit/>
          </a:bodyPr>
          <a:lstStyle/>
          <a:p>
            <a:pPr marL="0" indent="0">
              <a:buNone/>
            </a:pPr>
            <a:r>
              <a:rPr lang="en-US" sz="2400" dirty="0"/>
              <a:t>Kristen Curtis, MS, RDN, LDN</a:t>
            </a:r>
          </a:p>
          <a:p>
            <a:pPr marL="0" indent="0">
              <a:buNone/>
            </a:pPr>
            <a:r>
              <a:rPr lang="en-US" sz="1800" dirty="0"/>
              <a:t>Registered Dietitian Nutritionist</a:t>
            </a:r>
          </a:p>
          <a:p>
            <a:pPr marL="0" indent="0">
              <a:buNone/>
            </a:pPr>
            <a:r>
              <a:rPr lang="en-US" sz="1800" dirty="0"/>
              <a:t>The Villages Health</a:t>
            </a:r>
          </a:p>
          <a:p>
            <a:pPr marL="0" indent="0">
              <a:buNone/>
            </a:pPr>
            <a:r>
              <a:rPr lang="en-US" sz="1800" dirty="0"/>
              <a:t>352-674-1770</a:t>
            </a:r>
          </a:p>
          <a:p>
            <a:pPr marL="0" indent="0">
              <a:buNone/>
            </a:pPr>
            <a:r>
              <a:rPr lang="en-US" sz="1800" dirty="0">
                <a:hlinkClick r:id="rId4"/>
              </a:rPr>
              <a:t>Kristen.Curtis@thevillageshealth.com</a:t>
            </a:r>
            <a:endParaRPr lang="en-US" sz="18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792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255726" cy="795452"/>
          </a:xfrm>
        </p:spPr>
        <p:txBody>
          <a:bodyPr/>
          <a:lstStyle/>
          <a:p>
            <a:r>
              <a:rPr lang="en-US" sz="5400" dirty="0">
                <a:latin typeface="+mn-lt"/>
                <a:ea typeface="Microsoft YaHei UI Light" panose="020B0502040204020203" pitchFamily="34" charset="-122"/>
              </a:rPr>
              <a:t>Maintain A Healthy Weight</a:t>
            </a:r>
          </a:p>
        </p:txBody>
      </p:sp>
      <p:sp>
        <p:nvSpPr>
          <p:cNvPr id="3" name="Text Placeholder 2"/>
          <p:cNvSpPr>
            <a:spLocks noGrp="1"/>
          </p:cNvSpPr>
          <p:nvPr>
            <p:ph type="body" sz="quarter" idx="18"/>
          </p:nvPr>
        </p:nvSpPr>
        <p:spPr>
          <a:xfrm>
            <a:off x="914401" y="3522538"/>
            <a:ext cx="7391400" cy="3030662"/>
          </a:xfrm>
        </p:spPr>
        <p:txBody>
          <a:bodyPr/>
          <a:lstStyle/>
          <a:p>
            <a:pPr marL="457200" indent="-457200">
              <a:buFont typeface="Wingdings" panose="05000000000000000000" pitchFamily="2" charset="2"/>
              <a:buChar char="ü"/>
            </a:pPr>
            <a:r>
              <a:rPr lang="en-US" sz="3200" dirty="0"/>
              <a:t>Avoid weight gain in adult life</a:t>
            </a:r>
          </a:p>
          <a:p>
            <a:pPr marL="457200" indent="-457200">
              <a:buFont typeface="Wingdings" panose="05000000000000000000" pitchFamily="2" charset="2"/>
              <a:buChar char="ü"/>
            </a:pPr>
            <a:r>
              <a:rPr lang="en-US" sz="3200" dirty="0"/>
              <a:t>As you age, your metabolism naturally slows down</a:t>
            </a:r>
          </a:p>
          <a:p>
            <a:pPr marL="457200" indent="-457200">
              <a:buFont typeface="Wingdings" panose="05000000000000000000" pitchFamily="2" charset="2"/>
              <a:buChar char="ü"/>
            </a:pPr>
            <a:r>
              <a:rPr lang="en-US" sz="3200" dirty="0"/>
              <a:t>Extra body fat can act like a hormone pump, which can spur cancer growth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430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521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AF91-66F1-CF4E-B413-996F7734BAD9}"/>
              </a:ext>
            </a:extLst>
          </p:cNvPr>
          <p:cNvSpPr>
            <a:spLocks noGrp="1"/>
          </p:cNvSpPr>
          <p:nvPr>
            <p:ph type="ctrTitle"/>
          </p:nvPr>
        </p:nvSpPr>
        <p:spPr/>
        <p:txBody>
          <a:bodyPr/>
          <a:lstStyle/>
          <a:p>
            <a:endParaRPr lang="en-US" dirty="0"/>
          </a:p>
        </p:txBody>
      </p:sp>
      <p:sp>
        <p:nvSpPr>
          <p:cNvPr id="3" name="Slide Number Placeholder 2">
            <a:extLst>
              <a:ext uri="{FF2B5EF4-FFF2-40B4-BE49-F238E27FC236}">
                <a16:creationId xmlns:a16="http://schemas.microsoft.com/office/drawing/2014/main" id="{60C4774D-9F49-B246-80B4-BF164F2227D5}"/>
              </a:ext>
            </a:extLst>
          </p:cNvPr>
          <p:cNvSpPr>
            <a:spLocks noGrp="1"/>
          </p:cNvSpPr>
          <p:nvPr>
            <p:ph type="sldNum" sz="quarter" idx="4"/>
          </p:nvPr>
        </p:nvSpPr>
        <p:spPr/>
        <p:txBody>
          <a:bodyPr/>
          <a:lstStyle/>
          <a:p>
            <a:fld id="{2066355A-084C-D24E-9AD2-7E4FC41EA627}" type="slidenum">
              <a:rPr lang="en-US" smtClean="0"/>
              <a:pPr/>
              <a:t>40</a:t>
            </a:fld>
            <a:endParaRPr lang="en-US" dirty="0"/>
          </a:p>
        </p:txBody>
      </p:sp>
      <p:sp>
        <p:nvSpPr>
          <p:cNvPr id="4" name="Text Placeholder 3">
            <a:extLst>
              <a:ext uri="{FF2B5EF4-FFF2-40B4-BE49-F238E27FC236}">
                <a16:creationId xmlns:a16="http://schemas.microsoft.com/office/drawing/2014/main" id="{8DF2D942-830D-CD47-AE48-E6443D794080}"/>
              </a:ext>
            </a:extLst>
          </p:cNvPr>
          <p:cNvSpPr>
            <a:spLocks noGrp="1"/>
          </p:cNvSpPr>
          <p:nvPr>
            <p:ph type="body" sz="quarter" idx="14"/>
          </p:nvPr>
        </p:nvSpPr>
        <p:spPr/>
        <p:txBody>
          <a:bodyPr/>
          <a:lstStyle/>
          <a:p>
            <a:endParaRPr lang="en-US" dirty="0"/>
          </a:p>
        </p:txBody>
      </p:sp>
      <p:pic>
        <p:nvPicPr>
          <p:cNvPr id="8" name="Picture 7">
            <a:extLst>
              <a:ext uri="{FF2B5EF4-FFF2-40B4-BE49-F238E27FC236}">
                <a16:creationId xmlns:a16="http://schemas.microsoft.com/office/drawing/2014/main" id="{6BCDB2EA-CFEE-6546-9948-E24EF499A1B8}"/>
              </a:ext>
            </a:extLst>
          </p:cNvPr>
          <p:cNvPicPr>
            <a:picLocks noChangeAspect="1"/>
          </p:cNvPicPr>
          <p:nvPr/>
        </p:nvPicPr>
        <p:blipFill>
          <a:blip r:embed="rId3"/>
          <a:stretch>
            <a:fillRect/>
          </a:stretch>
        </p:blipFill>
        <p:spPr>
          <a:xfrm>
            <a:off x="0" y="1654"/>
            <a:ext cx="9144000" cy="6854692"/>
          </a:xfrm>
          <a:prstGeom prst="rect">
            <a:avLst/>
          </a:prstGeom>
        </p:spPr>
      </p:pic>
    </p:spTree>
    <p:extLst>
      <p:ext uri="{BB962C8B-B14F-4D97-AF65-F5344CB8AC3E}">
        <p14:creationId xmlns:p14="http://schemas.microsoft.com/office/powerpoint/2010/main" val="379254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701F-2152-A34F-8E74-2446CDA559C0}"/>
              </a:ext>
            </a:extLst>
          </p:cNvPr>
          <p:cNvSpPr>
            <a:spLocks noGrp="1"/>
          </p:cNvSpPr>
          <p:nvPr>
            <p:ph type="ctrTitle"/>
          </p:nvPr>
        </p:nvSpPr>
        <p:spPr>
          <a:prstGeom prst="rect">
            <a:avLst/>
          </a:prstGeom>
        </p:spPr>
        <p:txBody>
          <a:bodyPr/>
          <a:lstStyle/>
          <a:p>
            <a:r>
              <a:rPr lang="en-US" sz="6600" dirty="0">
                <a:latin typeface="MV Boli" panose="02000500030200090000" pitchFamily="2" charset="0"/>
                <a:cs typeface="MV Boli" panose="02000500030200090000" pitchFamily="2" charset="0"/>
              </a:rPr>
              <a:t>Be Physically Active</a:t>
            </a:r>
          </a:p>
        </p:txBody>
      </p:sp>
      <p:sp>
        <p:nvSpPr>
          <p:cNvPr id="3" name="Text Placeholder 2">
            <a:extLst>
              <a:ext uri="{FF2B5EF4-FFF2-40B4-BE49-F238E27FC236}">
                <a16:creationId xmlns:a16="http://schemas.microsoft.com/office/drawing/2014/main" id="{222733F6-FBB3-314E-9F31-4CBD889708FF}"/>
              </a:ext>
            </a:extLst>
          </p:cNvPr>
          <p:cNvSpPr>
            <a:spLocks noGrp="1"/>
          </p:cNvSpPr>
          <p:nvPr>
            <p:ph type="body" sz="quarter" idx="18"/>
          </p:nvPr>
        </p:nvSpPr>
        <p:spPr/>
        <p:txBody>
          <a:bodyPr/>
          <a:lstStyle/>
          <a:p>
            <a:r>
              <a:rPr lang="en-US" dirty="0"/>
              <a:t>Subhead Here</a:t>
            </a:r>
          </a:p>
          <a:p>
            <a:endParaRPr lang="en-US" dirty="0"/>
          </a:p>
        </p:txBody>
      </p:sp>
      <p:cxnSp>
        <p:nvCxnSpPr>
          <p:cNvPr id="4" name="Straight Connector 3">
            <a:extLst>
              <a:ext uri="{FF2B5EF4-FFF2-40B4-BE49-F238E27FC236}">
                <a16:creationId xmlns:a16="http://schemas.microsoft.com/office/drawing/2014/main" id="{5BA381F6-587B-394B-B3DE-E3FF27D805A1}"/>
              </a:ext>
            </a:extLst>
          </p:cNvPr>
          <p:cNvCxnSpPr>
            <a:cxnSpLocks/>
          </p:cNvCxnSpPr>
          <p:nvPr/>
        </p:nvCxnSpPr>
        <p:spPr>
          <a:xfrm>
            <a:off x="4276133" y="3158797"/>
            <a:ext cx="605835" cy="0"/>
          </a:xfrm>
          <a:prstGeom prst="line">
            <a:avLst/>
          </a:prstGeom>
          <a:ln w="25400">
            <a:solidFill>
              <a:srgbClr val="F0D483"/>
            </a:solidFill>
          </a:ln>
          <a:effectLst/>
        </p:spPr>
        <p:style>
          <a:lnRef idx="2">
            <a:schemeClr val="accent1"/>
          </a:lnRef>
          <a:fillRef idx="0">
            <a:schemeClr val="accent1"/>
          </a:fillRef>
          <a:effectRef idx="1">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81" y="3429000"/>
            <a:ext cx="44076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29000"/>
            <a:ext cx="41148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46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381000" y="0"/>
            <a:ext cx="8229600" cy="1676400"/>
          </a:xfrm>
        </p:spPr>
        <p:txBody>
          <a:bodyPr>
            <a:normAutofit/>
          </a:bodyPr>
          <a:lstStyle/>
          <a:p>
            <a:r>
              <a:rPr lang="en-US" sz="6600" dirty="0">
                <a:latin typeface="MV Boli" panose="02000500030200090000" pitchFamily="2" charset="0"/>
                <a:cs typeface="MV Boli" panose="02000500030200090000" pitchFamily="2" charset="0"/>
              </a:rPr>
              <a:t>Types Of Exercise </a:t>
            </a:r>
          </a:p>
        </p:txBody>
      </p:sp>
      <p:sp>
        <p:nvSpPr>
          <p:cNvPr id="7171" name="Rectangle 3"/>
          <p:cNvSpPr>
            <a:spLocks noGrp="1"/>
          </p:cNvSpPr>
          <p:nvPr>
            <p:ph type="body" idx="1"/>
          </p:nvPr>
        </p:nvSpPr>
        <p:spPr>
          <a:xfrm>
            <a:off x="457200" y="1600200"/>
            <a:ext cx="8229600" cy="4525963"/>
          </a:xfrm>
        </p:spPr>
        <p:txBody>
          <a:bodyPr>
            <a:normAutofit fontScale="32500" lnSpcReduction="20000"/>
          </a:bodyPr>
          <a:lstStyle/>
          <a:p>
            <a:pPr>
              <a:lnSpc>
                <a:spcPct val="90000"/>
              </a:lnSpc>
            </a:pPr>
            <a:endParaRPr lang="en-US" sz="5400" dirty="0">
              <a:latin typeface="MV Boli" panose="02000500030200090000" pitchFamily="2" charset="0"/>
              <a:cs typeface="MV Boli" panose="02000500030200090000" pitchFamily="2" charset="0"/>
            </a:endParaRPr>
          </a:p>
          <a:p>
            <a:pPr>
              <a:lnSpc>
                <a:spcPct val="90000"/>
              </a:lnSpc>
            </a:pPr>
            <a:endParaRPr lang="en-US" sz="5400" dirty="0">
              <a:latin typeface="MV Boli" panose="02000500030200090000" pitchFamily="2" charset="0"/>
              <a:cs typeface="MV Boli" panose="02000500030200090000" pitchFamily="2" charset="0"/>
            </a:endParaRPr>
          </a:p>
          <a:p>
            <a:pPr>
              <a:lnSpc>
                <a:spcPct val="90000"/>
              </a:lnSpc>
            </a:pPr>
            <a:endParaRPr lang="en-US" sz="5400" dirty="0">
              <a:latin typeface="MV Boli" panose="02000500030200090000" pitchFamily="2" charset="0"/>
              <a:cs typeface="MV Boli" panose="02000500030200090000" pitchFamily="2" charset="0"/>
            </a:endParaRPr>
          </a:p>
          <a:p>
            <a:pPr>
              <a:lnSpc>
                <a:spcPct val="90000"/>
              </a:lnSpc>
            </a:pPr>
            <a:r>
              <a:rPr lang="en-US" sz="13100" dirty="0">
                <a:latin typeface="MV Boli" panose="02000500030200090000" pitchFamily="2" charset="0"/>
                <a:cs typeface="MV Boli" panose="02000500030200090000" pitchFamily="2" charset="0"/>
              </a:rPr>
              <a:t>Endurance</a:t>
            </a:r>
          </a:p>
          <a:p>
            <a:pPr>
              <a:lnSpc>
                <a:spcPct val="90000"/>
              </a:lnSpc>
            </a:pPr>
            <a:r>
              <a:rPr lang="en-US" sz="13100" dirty="0">
                <a:latin typeface="MV Boli" panose="02000500030200090000" pitchFamily="2" charset="0"/>
                <a:cs typeface="MV Boli" panose="02000500030200090000" pitchFamily="2" charset="0"/>
              </a:rPr>
              <a:t>Strength</a:t>
            </a:r>
          </a:p>
          <a:p>
            <a:pPr>
              <a:lnSpc>
                <a:spcPct val="90000"/>
              </a:lnSpc>
            </a:pPr>
            <a:r>
              <a:rPr lang="en-US" sz="13100" dirty="0">
                <a:latin typeface="MV Boli" panose="02000500030200090000" pitchFamily="2" charset="0"/>
                <a:cs typeface="MV Boli" panose="02000500030200090000" pitchFamily="2" charset="0"/>
              </a:rPr>
              <a:t>Balance</a:t>
            </a:r>
          </a:p>
          <a:p>
            <a:pPr>
              <a:lnSpc>
                <a:spcPct val="90000"/>
              </a:lnSpc>
            </a:pPr>
            <a:r>
              <a:rPr lang="en-US" sz="13100" dirty="0">
                <a:latin typeface="MV Boli" panose="02000500030200090000" pitchFamily="2" charset="0"/>
                <a:cs typeface="MV Boli" panose="02000500030200090000" pitchFamily="2" charset="0"/>
              </a:rPr>
              <a:t>Flexibility</a:t>
            </a:r>
          </a:p>
          <a:p>
            <a:pPr>
              <a:lnSpc>
                <a:spcPct val="90000"/>
              </a:lnSpc>
            </a:pPr>
            <a:endParaRPr lang="en-US" sz="5400" dirty="0">
              <a:latin typeface="MV Boli" panose="02000500030200090000" pitchFamily="2" charset="0"/>
              <a:cs typeface="MV Boli" panose="02000500030200090000" pitchFamily="2" charset="0"/>
            </a:endParaRPr>
          </a:p>
          <a:p>
            <a:pPr>
              <a:lnSpc>
                <a:spcPct val="90000"/>
              </a:lnSpc>
            </a:pPr>
            <a:endParaRPr lang="en-US" sz="5400" dirty="0">
              <a:latin typeface="MV Boli" panose="02000500030200090000" pitchFamily="2" charset="0"/>
              <a:cs typeface="MV Boli" panose="02000500030200090000" pitchFamily="2" charset="0"/>
            </a:endParaRPr>
          </a:p>
          <a:p>
            <a:pPr>
              <a:lnSpc>
                <a:spcPct val="90000"/>
              </a:lnSpc>
            </a:pPr>
            <a:endParaRPr lang="en-US" sz="5400" dirty="0">
              <a:latin typeface="MV Boli" panose="02000500030200090000" pitchFamily="2" charset="0"/>
              <a:cs typeface="MV Boli" panose="02000500030200090000" pitchFamily="2" charset="0"/>
            </a:endParaRPr>
          </a:p>
          <a:p>
            <a:pPr algn="r">
              <a:lnSpc>
                <a:spcPct val="90000"/>
              </a:lnSpc>
              <a:buNone/>
            </a:pPr>
            <a:r>
              <a:rPr lang="en-US" sz="1400" dirty="0">
                <a:solidFill>
                  <a:schemeClr val="bg1"/>
                </a:solidFill>
              </a:rPr>
              <a:t>National Institute on Aging</a:t>
            </a:r>
          </a:p>
        </p:txBody>
      </p:sp>
      <p:pic>
        <p:nvPicPr>
          <p:cNvPr id="4" name="Picture 2" descr="http://go4life.niapublications.org/sites/default/files/u5/pinwheel_0.png"/>
          <p:cNvPicPr>
            <a:picLocks noChangeAspect="1" noChangeArrowheads="1"/>
          </p:cNvPicPr>
          <p:nvPr/>
        </p:nvPicPr>
        <p:blipFill>
          <a:blip r:embed="rId3" cstate="print"/>
          <a:srcRect/>
          <a:stretch>
            <a:fillRect/>
          </a:stretch>
        </p:blipFill>
        <p:spPr bwMode="auto">
          <a:xfrm>
            <a:off x="4953000" y="1981200"/>
            <a:ext cx="3486467" cy="3429000"/>
          </a:xfrm>
          <a:prstGeom prst="rect">
            <a:avLst/>
          </a:prstGeom>
          <a:noFill/>
        </p:spPr>
      </p:pic>
    </p:spTree>
    <p:extLst>
      <p:ext uri="{BB962C8B-B14F-4D97-AF65-F5344CB8AC3E}">
        <p14:creationId xmlns:p14="http://schemas.microsoft.com/office/powerpoint/2010/main" val="294490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 y="631674"/>
            <a:ext cx="8255726" cy="1882926"/>
          </a:xfrm>
        </p:spPr>
        <p:txBody>
          <a:bodyPr/>
          <a:lstStyle/>
          <a:p>
            <a:r>
              <a:rPr lang="en-US" sz="9600" dirty="0">
                <a:solidFill>
                  <a:srgbClr val="FF0000"/>
                </a:solidFill>
                <a:latin typeface="Arial Rounded MT Bold" panose="020F0704030504030204" pitchFamily="34" charset="0"/>
                <a:cs typeface="MV Boli" panose="02000500030200090000" pitchFamily="2" charset="0"/>
              </a:rPr>
              <a:t>D</a:t>
            </a:r>
            <a:r>
              <a:rPr lang="en-US" sz="9600" dirty="0">
                <a:solidFill>
                  <a:srgbClr val="FFC000"/>
                </a:solidFill>
                <a:latin typeface="Arial Rounded MT Bold" panose="020F0704030504030204" pitchFamily="34" charset="0"/>
                <a:cs typeface="MV Boli" panose="02000500030200090000" pitchFamily="2" charset="0"/>
              </a:rPr>
              <a:t>i</a:t>
            </a:r>
            <a:r>
              <a:rPr lang="en-US" sz="9600" dirty="0">
                <a:solidFill>
                  <a:srgbClr val="92D050"/>
                </a:solidFill>
                <a:latin typeface="Arial Rounded MT Bold" panose="020F0704030504030204" pitchFamily="34" charset="0"/>
                <a:cs typeface="MV Boli" panose="02000500030200090000" pitchFamily="2" charset="0"/>
              </a:rPr>
              <a:t>e</a:t>
            </a:r>
            <a:r>
              <a:rPr lang="en-US" sz="9600" dirty="0">
                <a:solidFill>
                  <a:srgbClr val="7030A0"/>
                </a:solidFill>
                <a:latin typeface="Arial Rounded MT Bold" panose="020F0704030504030204" pitchFamily="34" charset="0"/>
                <a:cs typeface="MV Boli" panose="02000500030200090000" pitchFamily="2" charset="0"/>
              </a:rPr>
              <a:t>t</a:t>
            </a:r>
          </a:p>
        </p:txBody>
      </p:sp>
      <p:sp>
        <p:nvSpPr>
          <p:cNvPr id="3" name="Text Placeholder 2"/>
          <p:cNvSpPr>
            <a:spLocks noGrp="1"/>
          </p:cNvSpPr>
          <p:nvPr>
            <p:ph type="body" sz="quarter" idx="18"/>
          </p:nvPr>
        </p:nvSpPr>
        <p:spPr/>
        <p:txBody>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538" y="2646821"/>
            <a:ext cx="3657600" cy="2329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53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52399"/>
            <a:ext cx="2190750" cy="25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84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C0C1-8801-FC42-8C9E-135D02D439FB}"/>
              </a:ext>
            </a:extLst>
          </p:cNvPr>
          <p:cNvSpPr>
            <a:spLocks noGrp="1"/>
          </p:cNvSpPr>
          <p:nvPr>
            <p:ph type="ctrTitle"/>
          </p:nvPr>
        </p:nvSpPr>
        <p:spPr>
          <a:xfrm>
            <a:off x="457200" y="457200"/>
            <a:ext cx="8107680" cy="1295400"/>
          </a:xfrm>
        </p:spPr>
        <p:txBody>
          <a:bodyPr/>
          <a:lstStyle/>
          <a:p>
            <a:r>
              <a:rPr lang="en-US" sz="4000" dirty="0">
                <a:latin typeface="MV Boli" panose="02000500030200090000" pitchFamily="2" charset="0"/>
                <a:cs typeface="MV Boli" panose="02000500030200090000" pitchFamily="2" charset="0"/>
              </a:rPr>
              <a:t>Eat A Diet Rich In Whole Grains, Vegetables, Fruits, and Beans</a:t>
            </a:r>
          </a:p>
        </p:txBody>
      </p:sp>
      <p:sp>
        <p:nvSpPr>
          <p:cNvPr id="3" name="Slide Number Placeholder 2">
            <a:extLst>
              <a:ext uri="{FF2B5EF4-FFF2-40B4-BE49-F238E27FC236}">
                <a16:creationId xmlns:a16="http://schemas.microsoft.com/office/drawing/2014/main" id="{C75114CB-CC7C-6542-BD49-EA1BC15E0FFF}"/>
              </a:ext>
            </a:extLst>
          </p:cNvPr>
          <p:cNvSpPr>
            <a:spLocks noGrp="1"/>
          </p:cNvSpPr>
          <p:nvPr>
            <p:ph type="sldNum" sz="quarter" idx="4"/>
          </p:nvPr>
        </p:nvSpPr>
        <p:spPr>
          <a:xfrm>
            <a:off x="8934993" y="6582139"/>
            <a:ext cx="209006" cy="273880"/>
          </a:xfrm>
        </p:spPr>
        <p:txBody>
          <a:bodyPr/>
          <a:lstStyle/>
          <a:p>
            <a:fld id="{2066355A-084C-D24E-9AD2-7E4FC41EA627}" type="slidenum">
              <a:rPr lang="en-US" smtClean="0"/>
              <a:pPr/>
              <a:t>8</a:t>
            </a:fld>
            <a:endParaRPr lang="en-US" dirty="0"/>
          </a:p>
        </p:txBody>
      </p:sp>
      <p:sp>
        <p:nvSpPr>
          <p:cNvPr id="4" name="Text Placeholder 3">
            <a:extLst>
              <a:ext uri="{FF2B5EF4-FFF2-40B4-BE49-F238E27FC236}">
                <a16:creationId xmlns:a16="http://schemas.microsoft.com/office/drawing/2014/main" id="{F8266212-E7DA-C248-B7D4-5FE787563753}"/>
              </a:ext>
            </a:extLst>
          </p:cNvPr>
          <p:cNvSpPr>
            <a:spLocks noGrp="1"/>
          </p:cNvSpPr>
          <p:nvPr>
            <p:ph type="body" sz="quarter" idx="12"/>
          </p:nvPr>
        </p:nvSpPr>
        <p:spPr/>
        <p:txBody>
          <a:bodyPr/>
          <a:lstStyle/>
          <a:p>
            <a:endParaRPr lang="en-US" dirty="0"/>
          </a:p>
        </p:txBody>
      </p:sp>
      <p:sp>
        <p:nvSpPr>
          <p:cNvPr id="5" name="Text Placeholder 4">
            <a:extLst>
              <a:ext uri="{FF2B5EF4-FFF2-40B4-BE49-F238E27FC236}">
                <a16:creationId xmlns:a16="http://schemas.microsoft.com/office/drawing/2014/main" id="{64C44010-6126-5547-BF41-8C3402E5EFD8}"/>
              </a:ext>
            </a:extLst>
          </p:cNvPr>
          <p:cNvSpPr>
            <a:spLocks noGrp="1"/>
          </p:cNvSpPr>
          <p:nvPr>
            <p:ph type="body" sz="quarter" idx="14"/>
          </p:nvPr>
        </p:nvSpPr>
        <p:spPr>
          <a:xfrm>
            <a:off x="831920" y="2455723"/>
            <a:ext cx="3500595" cy="3564077"/>
          </a:xfrm>
        </p:spPr>
        <p:txBody>
          <a:bodyPr/>
          <a:lstStyle/>
          <a:p>
            <a:r>
              <a:rPr lang="en-US" dirty="0"/>
              <a:t>Make these a major part of your usual diet. </a:t>
            </a:r>
          </a:p>
          <a:p>
            <a:r>
              <a:rPr lang="en-US" dirty="0"/>
              <a:t>Plant based foods can also help us maintain a healthy weight</a:t>
            </a:r>
          </a:p>
        </p:txBody>
      </p:sp>
      <p:sp>
        <p:nvSpPr>
          <p:cNvPr id="6" name="Text Placeholder 5">
            <a:extLst>
              <a:ext uri="{FF2B5EF4-FFF2-40B4-BE49-F238E27FC236}">
                <a16:creationId xmlns:a16="http://schemas.microsoft.com/office/drawing/2014/main" id="{77728B22-2636-6F4F-9501-072EA24C82EA}"/>
              </a:ext>
            </a:extLst>
          </p:cNvPr>
          <p:cNvSpPr>
            <a:spLocks noGrp="1"/>
          </p:cNvSpPr>
          <p:nvPr>
            <p:ph type="body" sz="quarter" idx="15"/>
          </p:nvPr>
        </p:nvSpPr>
        <p:spPr>
          <a:xfrm>
            <a:off x="4931227" y="2209800"/>
            <a:ext cx="3500595" cy="3581401"/>
          </a:xfrm>
        </p:spPr>
        <p:txBody>
          <a:bodyPr/>
          <a:lstStyle/>
          <a:p>
            <a:r>
              <a:rPr lang="en-US" dirty="0"/>
              <a:t>Aim to fill 2/3 of your plate with veggies, fruit, whole grains and beans</a:t>
            </a:r>
          </a:p>
          <a:p>
            <a:r>
              <a:rPr lang="en-US" dirty="0"/>
              <a:t>Plant based food are a good source of phytochemicals</a:t>
            </a:r>
          </a:p>
        </p:txBody>
      </p:sp>
    </p:spTree>
    <p:extLst>
      <p:ext uri="{BB962C8B-B14F-4D97-AF65-F5344CB8AC3E}">
        <p14:creationId xmlns:p14="http://schemas.microsoft.com/office/powerpoint/2010/main" val="2126021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V Boli" panose="02000500030200090000" pitchFamily="2" charset="0"/>
                <a:cs typeface="MV Boli" panose="02000500030200090000" pitchFamily="2" charset="0"/>
              </a:rPr>
              <a:t>Limit Consumption Of </a:t>
            </a:r>
            <a:br>
              <a:rPr lang="en-US" dirty="0">
                <a:latin typeface="MV Boli" panose="02000500030200090000" pitchFamily="2" charset="0"/>
                <a:cs typeface="MV Boli" panose="02000500030200090000" pitchFamily="2" charset="0"/>
              </a:rPr>
            </a:br>
            <a:r>
              <a:rPr lang="en-US" dirty="0">
                <a:latin typeface="MV Boli" panose="02000500030200090000" pitchFamily="2" charset="0"/>
                <a:cs typeface="MV Boli" panose="02000500030200090000" pitchFamily="2" charset="0"/>
              </a:rPr>
              <a:t>“Fast Foods”</a:t>
            </a:r>
          </a:p>
        </p:txBody>
      </p:sp>
      <p:sp>
        <p:nvSpPr>
          <p:cNvPr id="3" name="Content Placeholder 2"/>
          <p:cNvSpPr>
            <a:spLocks noGrp="1"/>
          </p:cNvSpPr>
          <p:nvPr>
            <p:ph sz="half" idx="1"/>
          </p:nvPr>
        </p:nvSpPr>
        <p:spPr>
          <a:xfrm>
            <a:off x="457200" y="1600200"/>
            <a:ext cx="4038600" cy="5181600"/>
          </a:xfrm>
        </p:spPr>
        <p:txBody>
          <a:bodyPr>
            <a:normAutofit fontScale="85000" lnSpcReduction="20000"/>
          </a:bodyPr>
          <a:lstStyle/>
          <a:p>
            <a:r>
              <a:rPr lang="en-US" sz="3000" dirty="0"/>
              <a:t>Limit consumption of “fast foods” and other processed foods high in fat, starches or sugars </a:t>
            </a:r>
          </a:p>
          <a:p>
            <a:r>
              <a:rPr lang="en-US" sz="3000" dirty="0"/>
              <a:t>Limiting these foods helps control calorie intake and maintain a healthy weight</a:t>
            </a:r>
          </a:p>
          <a:p>
            <a:r>
              <a:rPr lang="en-US" sz="3000" dirty="0"/>
              <a:t>There is strong evidence that consuming "fast-foods" and a "Western-type" diet are causes of weight gain, overweight and obesity, which are linked to 12 cancers.</a:t>
            </a:r>
          </a:p>
          <a:p>
            <a:endParaRPr lang="en-US" dirty="0"/>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905000"/>
            <a:ext cx="4038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198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pages">
  <a:themeElements>
    <a:clrScheme name="GCF">
      <a:dk1>
        <a:srgbClr val="2C375E"/>
      </a:dk1>
      <a:lt1>
        <a:srgbClr val="FFFFFF"/>
      </a:lt1>
      <a:dk2>
        <a:srgbClr val="6D6E71"/>
      </a:dk2>
      <a:lt2>
        <a:srgbClr val="F5F5F5"/>
      </a:lt2>
      <a:accent1>
        <a:srgbClr val="00ADC6"/>
      </a:accent1>
      <a:accent2>
        <a:srgbClr val="BAD80A"/>
      </a:accent2>
      <a:accent3>
        <a:srgbClr val="F77F00"/>
      </a:accent3>
      <a:accent4>
        <a:srgbClr val="2C375E"/>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8-TVH-PPT-Template FINAL 04.16.19" id="{8BFE0B74-1B51-2742-B1A8-D248771CC94A}" vid="{50669784-6297-2443-87A3-77047A2179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TotalTime>
  <Words>4764</Words>
  <Application>Microsoft Office PowerPoint</Application>
  <PresentationFormat>On-screen Show (4:3)</PresentationFormat>
  <Paragraphs>343</Paragraphs>
  <Slides>40</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Arial Rounded MT Bold</vt:lpstr>
      <vt:lpstr>Calibri</vt:lpstr>
      <vt:lpstr>MV Boli</vt:lpstr>
      <vt:lpstr>Palatino</vt:lpstr>
      <vt:lpstr>Source Sans Pro</vt:lpstr>
      <vt:lpstr>Wingdings</vt:lpstr>
      <vt:lpstr>Office Theme</vt:lpstr>
      <vt:lpstr>Subpages</vt:lpstr>
      <vt:lpstr>Nutrition and Cancer Support</vt:lpstr>
      <vt:lpstr>In the U.S. 1 in 4 people will develop cancer at some point in their lives  Around 40% of cancer cases are preventable.  </vt:lpstr>
      <vt:lpstr>Cancer Prevention Recommendations</vt:lpstr>
      <vt:lpstr>Maintain A Healthy Weight</vt:lpstr>
      <vt:lpstr>Be Physically Active</vt:lpstr>
      <vt:lpstr>Types Of Exercise </vt:lpstr>
      <vt:lpstr>Diet</vt:lpstr>
      <vt:lpstr>Eat A Diet Rich In Whole Grains, Vegetables, Fruits, and Beans</vt:lpstr>
      <vt:lpstr>Limit Consumption Of  “Fast Foods”</vt:lpstr>
      <vt:lpstr>Limit Consumption Of Red And Processed Meat</vt:lpstr>
      <vt:lpstr>Red Meat And Cancer Risk</vt:lpstr>
      <vt:lpstr>Limit Consumption Of Sugar-Sweetened Drinks</vt:lpstr>
      <vt:lpstr>Sugar And Cancer Risk</vt:lpstr>
      <vt:lpstr>PowerPoint Presentation</vt:lpstr>
      <vt:lpstr> Limit  Alcohol Consumption</vt:lpstr>
      <vt:lpstr>Alcohol And  Cancer Risk</vt:lpstr>
      <vt:lpstr>Do Not Use Supplements For Cancer Prevention</vt:lpstr>
      <vt:lpstr>Orange Divider</vt:lpstr>
      <vt:lpstr>Smoking And Cancer </vt:lpstr>
      <vt:lpstr>PowerPoint Presentation</vt:lpstr>
      <vt:lpstr>Sun And Cancer</vt:lpstr>
      <vt:lpstr>After A Cancer Diagnosis</vt:lpstr>
      <vt:lpstr>Nutrition During Cancer Treatment</vt:lpstr>
      <vt:lpstr>Nutrition During Cancer Treatment</vt:lpstr>
      <vt:lpstr>What is Good Nutrition?</vt:lpstr>
      <vt:lpstr>Protein</vt:lpstr>
      <vt:lpstr>Sources of Protein</vt:lpstr>
      <vt:lpstr>The Soy Saga </vt:lpstr>
      <vt:lpstr>Soy</vt:lpstr>
      <vt:lpstr>Fats</vt:lpstr>
      <vt:lpstr>Carbohydrates</vt:lpstr>
      <vt:lpstr>Phytochemicals</vt:lpstr>
      <vt:lpstr>PowerPoint Presentation</vt:lpstr>
      <vt:lpstr>Water</vt:lpstr>
      <vt:lpstr>Signs of Dehydration </vt:lpstr>
      <vt:lpstr>Preventing Dehydration </vt:lpstr>
      <vt:lpstr>Health After Treatment</vt:lpstr>
      <vt:lpstr>Tips for Eating After Treatment</vt:lpstr>
      <vt:lpstr>Contact Information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Prevention Tips</dc:title>
  <dc:creator>Rhiannon Harvey</dc:creator>
  <cp:lastModifiedBy>Kristen Curtis</cp:lastModifiedBy>
  <cp:revision>45</cp:revision>
  <cp:lastPrinted>2020-01-15T21:16:05Z</cp:lastPrinted>
  <dcterms:created xsi:type="dcterms:W3CDTF">2019-03-13T13:32:31Z</dcterms:created>
  <dcterms:modified xsi:type="dcterms:W3CDTF">2021-04-07T15:12:28Z</dcterms:modified>
</cp:coreProperties>
</file>